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slideMasters/slideMaster8.xml" ContentType="application/vnd.openxmlformats-officedocument.presentationml.slideMaster+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8.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slideLayouts/slideLayout67.xml" ContentType="application/vnd.openxmlformats-officedocument.presentationml.slideLayout+xml"/>
  <Override PartName="/ppt/slideLayouts/slideLayout76.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slideLayouts/slideLayout74.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Override PartName="/ppt/slideLayouts/slideLayout72.xml" ContentType="application/vnd.openxmlformats-officedocument.presentationml.slideLayout+xml"/>
  <Override PartName="/ppt/slideLayouts/slideLayout81.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slideMasters/slideMaster7.xml" ContentType="application/vnd.openxmlformats-officedocument.presentationml.slideMaster+xml"/>
  <Override PartName="/ppt/theme/theme9.xml" ContentType="application/vnd.openxmlformats-officedocument.them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88.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m4a" ContentType="audio/mp4"/>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2" r:id="rId2"/>
    <p:sldMasterId id="2147483684" r:id="rId3"/>
    <p:sldMasterId id="2147483696" r:id="rId4"/>
    <p:sldMasterId id="2147483697" r:id="rId5"/>
    <p:sldMasterId id="2147483709" r:id="rId6"/>
    <p:sldMasterId id="2147483721" r:id="rId7"/>
    <p:sldMasterId id="2147483733" r:id="rId8"/>
    <p:sldMasterId id="2147483745" r:id="rId9"/>
  </p:sldMasterIdLst>
  <p:notesMasterIdLst>
    <p:notesMasterId r:id="rId25"/>
  </p:notesMasterIdLst>
  <p:sldIdLst>
    <p:sldId id="256" r:id="rId10"/>
    <p:sldId id="291" r:id="rId11"/>
    <p:sldId id="280" r:id="rId12"/>
    <p:sldId id="279" r:id="rId13"/>
    <p:sldId id="285" r:id="rId14"/>
    <p:sldId id="283" r:id="rId15"/>
    <p:sldId id="286" r:id="rId16"/>
    <p:sldId id="287" r:id="rId17"/>
    <p:sldId id="288" r:id="rId18"/>
    <p:sldId id="289" r:id="rId19"/>
    <p:sldId id="292" r:id="rId20"/>
    <p:sldId id="281" r:id="rId21"/>
    <p:sldId id="282" r:id="rId22"/>
    <p:sldId id="290" r:id="rId23"/>
    <p:sldId id="260"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FFFFFF"/>
    <a:srgbClr val="3F8C82"/>
    <a:srgbClr val="ECA09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620"/>
    <p:restoredTop sz="94660"/>
  </p:normalViewPr>
  <p:slideViewPr>
    <p:cSldViewPr snapToGrid="0">
      <p:cViewPr varScale="1">
        <p:scale>
          <a:sx n="79" d="100"/>
          <a:sy n="79" d="100"/>
        </p:scale>
        <p:origin x="-108" y="-67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FB361E-BF93-4416-81E0-4AAAD59A2778}" type="datetimeFigureOut">
              <a:rPr lang="zh-CN" altLang="en-US" smtClean="0"/>
              <a:pPr/>
              <a:t>2024/3/26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C50F6F-9AFE-4097-BEFC-0CF25A0BEBB2}"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旗舰店</a:t>
            </a:r>
          </a:p>
          <a:p>
            <a:r>
              <a:rPr lang="en-US" altLang="zh-CN" dirty="0"/>
              <a:t>https://liangliangtuwen.tmall.com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旗舰店</a:t>
            </a:r>
          </a:p>
          <a:p>
            <a:r>
              <a:rPr lang="en-US" altLang="zh-CN" dirty="0"/>
              <a:t>https://liangliangtuwen.tmall.com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旗舰店</a:t>
            </a:r>
          </a:p>
          <a:p>
            <a:r>
              <a:rPr lang="en-US" altLang="zh-CN" dirty="0"/>
              <a:t>https://liangliangtuwen.tmall.com</a:t>
            </a:r>
          </a:p>
          <a:p>
            <a:endParaRPr lang="zh-CN" altLang="en-US" dirty="0"/>
          </a:p>
        </p:txBody>
      </p:sp>
      <p:sp>
        <p:nvSpPr>
          <p:cNvPr id="4" name="灯片编号占位符 3"/>
          <p:cNvSpPr>
            <a:spLocks noGrp="1"/>
          </p:cNvSpPr>
          <p:nvPr>
            <p:ph type="sldNum" sz="quarter" idx="10"/>
          </p:nvPr>
        </p:nvSpPr>
        <p:spPr/>
        <p:txBody>
          <a:bodyPr/>
          <a:lstStyle/>
          <a:p>
            <a:fld id="{43C50F6F-9AFE-4097-BEFC-0CF25A0BEBB2}" type="slidenum">
              <a:rPr lang="zh-CN" altLang="en-US" smtClean="0"/>
              <a:pPr/>
              <a:t>15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22077" r="17867"/>
          <a:stretch>
            <a:fillRect/>
          </a:stretch>
        </p:blipFill>
        <p:spPr>
          <a:xfrm>
            <a:off x="-1" y="0"/>
            <a:ext cx="12230101" cy="68580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22B73BC1-9A8C-4F9E-A314-6028B3A4D75D}"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45A4EAB-74F2-49BB-A983-CC1520F10EC1}"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2B73BC1-9A8C-4F9E-A314-6028B3A4D75D}"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45A4EAB-74F2-49BB-A983-CC1520F10EC1}"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2B73BC1-9A8C-4F9E-A314-6028B3A4D75D}"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45A4EAB-74F2-49BB-A983-CC1520F10EC1}"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2B73BC1-9A8C-4F9E-A314-6028B3A4D75D}" type="datetimeFigureOut">
              <a:rPr lang="zh-CN" altLang="en-US" smtClean="0"/>
              <a:pPr/>
              <a:t>2024/3/26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45A4EAB-74F2-49BB-A983-CC1520F10EC1}"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2B73BC1-9A8C-4F9E-A314-6028B3A4D75D}" type="datetimeFigureOut">
              <a:rPr lang="zh-CN" altLang="en-US" smtClean="0"/>
              <a:pPr/>
              <a:t>2024/3/26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45A4EAB-74F2-49BB-A983-CC1520F10EC1}"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2B73BC1-9A8C-4F9E-A314-6028B3A4D75D}" type="datetimeFigureOut">
              <a:rPr lang="zh-CN" altLang="en-US" smtClean="0"/>
              <a:pPr/>
              <a:t>2024/3/26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45A4EAB-74F2-49BB-A983-CC1520F10EC1}"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p:nvSpPr>
        <p:spPr>
          <a:xfrm>
            <a:off x="0" y="-30164"/>
            <a:ext cx="12192000" cy="6888163"/>
          </a:xfrm>
          <a:prstGeom prst="rect">
            <a:avLst/>
          </a:prstGeom>
          <a:gradFill flip="none" rotWithShape="1">
            <a:gsLst>
              <a:gs pos="33000">
                <a:srgbClr val="D23550"/>
              </a:gs>
              <a:gs pos="5000">
                <a:srgbClr val="E6414F"/>
              </a:gs>
              <a:gs pos="100000">
                <a:srgbClr val="C62B4D"/>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0" y="0"/>
            <a:ext cx="12192000" cy="6858000"/>
          </a:xfrm>
          <a:prstGeom prst="rect">
            <a:avLst/>
          </a:prstGeom>
          <a:solidFill>
            <a:srgbClr val="F6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2B73BC1-9A8C-4F9E-A314-6028B3A4D75D}" type="datetimeFigureOut">
              <a:rPr lang="zh-CN" altLang="en-US" smtClean="0"/>
              <a:pPr/>
              <a:t>2024/3/26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45A4EAB-74F2-49BB-A983-CC1520F10EC1}"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2B73BC1-9A8C-4F9E-A314-6028B3A4D75D}" type="datetimeFigureOut">
              <a:rPr lang="zh-CN" altLang="en-US" smtClean="0"/>
              <a:pPr/>
              <a:t>2024/3/26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45A4EAB-74F2-49BB-A983-CC1520F10EC1}"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2B73BC1-9A8C-4F9E-A314-6028B3A4D75D}"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45A4EAB-74F2-49BB-A983-CC1520F10EC1}"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2B73BC1-9A8C-4F9E-A314-6028B3A4D75D}"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45A4EAB-74F2-49BB-A983-CC1520F10EC1}"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22077" r="17867"/>
          <a:stretch>
            <a:fillRect/>
          </a:stretch>
        </p:blipFill>
        <p:spPr>
          <a:xfrm>
            <a:off x="-1" y="0"/>
            <a:ext cx="12230101" cy="68580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22077" r="17867"/>
          <a:stretch>
            <a:fillRect/>
          </a:stretch>
        </p:blipFill>
        <p:spPr>
          <a:xfrm>
            <a:off x="-1" y="0"/>
            <a:ext cx="12230101" cy="68580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22077" r="17867"/>
          <a:stretch>
            <a:fillRect/>
          </a:stretch>
        </p:blipFill>
        <p:spPr>
          <a:xfrm>
            <a:off x="-1" y="0"/>
            <a:ext cx="12230101" cy="68580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22077" r="17867"/>
          <a:stretch>
            <a:fillRect/>
          </a:stretch>
        </p:blipFill>
        <p:spPr>
          <a:xfrm>
            <a:off x="-1" y="0"/>
            <a:ext cx="12230101" cy="6858000"/>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22077" r="17867"/>
          <a:stretch>
            <a:fillRect/>
          </a:stretch>
        </p:blipFill>
        <p:spPr>
          <a:xfrm>
            <a:off x="-1" y="0"/>
            <a:ext cx="12230101" cy="68580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22077" r="17867"/>
          <a:stretch>
            <a:fillRect/>
          </a:stretch>
        </p:blipFill>
        <p:spPr>
          <a:xfrm>
            <a:off x="-1" y="0"/>
            <a:ext cx="12230101" cy="68580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BF405D7-908B-46C6-868A-1EBC7CB99440}" type="datetimeFigureOut">
              <a:rPr lang="zh-CN" altLang="en-US" smtClean="0"/>
              <a:pPr/>
              <a:t>2024/3/26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A33C98-49EB-430D-B25A-EE614369FAD5}"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A33C98-49EB-430D-B25A-EE614369FAD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A33C98-49EB-430D-B25A-EE614369FAD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B73BC1-9A8C-4F9E-A314-6028B3A4D75D}" type="datetimeFigureOut">
              <a:rPr lang="zh-CN" altLang="en-US" smtClean="0"/>
              <a:pPr/>
              <a:t>2024/3/26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A4EAB-74F2-49BB-A983-CC1520F10EC1}"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图片 6"/>
          <p:cNvPicPr>
            <a:picLocks noChangeAspect="1"/>
          </p:cNvPicPr>
          <p:nvPr/>
        </p:nvPicPr>
        <p:blipFill>
          <a:blip r:embed="rId2" cstate="print"/>
          <a:srcRect/>
          <a:stretch>
            <a:fillRect/>
          </a:stretch>
        </p:blipFill>
        <p:spPr>
          <a:xfrm>
            <a:off x="0" y="-60325"/>
            <a:ext cx="12228513" cy="6918325"/>
          </a:xfrm>
          <a:prstGeom prst="rect">
            <a:avLst/>
          </a:prstGeom>
          <a:noFill/>
          <a:ln w="9525">
            <a:noFill/>
            <a:miter/>
          </a:ln>
        </p:spPr>
      </p:pic>
      <p:pic>
        <p:nvPicPr>
          <p:cNvPr id="1027" name="图片 7"/>
          <p:cNvPicPr>
            <a:picLocks noChangeAspect="1"/>
          </p:cNvPicPr>
          <p:nvPr/>
        </p:nvPicPr>
        <p:blipFill>
          <a:blip r:embed="rId3" cstate="print"/>
          <a:srcRect b="54442"/>
          <a:stretch>
            <a:fillRect/>
          </a:stretch>
        </p:blipFill>
        <p:spPr>
          <a:xfrm>
            <a:off x="-114300" y="-60325"/>
            <a:ext cx="12306300" cy="2803525"/>
          </a:xfrm>
          <a:prstGeom prst="rect">
            <a:avLst/>
          </a:prstGeom>
          <a:noFill/>
          <a:ln w="9525">
            <a:noFill/>
            <a:miter/>
          </a:ln>
        </p:spPr>
      </p:pic>
    </p:spTree>
  </p:cSld>
  <p:clrMap bg1="lt1" tx1="dk1" bg2="lt2" tx2="dk2" accent1="accent1" accent2="accent2" accent3="accent3" accent4="accent4" accent5="accent5" accent6="accent6" hlink="hlink" folHlink="folHlink"/>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A33C98-49EB-430D-B25A-EE614369FAD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A33C98-49EB-430D-B25A-EE614369FAD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A33C98-49EB-430D-B25A-EE614369FAD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A33C98-49EB-430D-B25A-EE614369FAD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F405D7-908B-46C6-868A-1EBC7CB99440}" type="datetimeFigureOut">
              <a:rPr lang="zh-CN" altLang="en-US" smtClean="0"/>
              <a:pPr/>
              <a:t>2024/3/26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A33C98-49EB-430D-B25A-EE614369FAD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notesSlide" Target="../notesSlides/notesSlide1.xml"/><Relationship Id="rId7" Type="http://schemas.openxmlformats.org/officeDocument/2006/relationships/image" Target="../media/image7.png"/><Relationship Id="rId12" Type="http://schemas.microsoft.com/office/2007/relationships/media" Target="../media/media1.m4a"/><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notesSlide" Target="../notesSlides/notesSlide2.xml"/><Relationship Id="rId7" Type="http://schemas.openxmlformats.org/officeDocument/2006/relationships/image" Target="../media/image7.png"/><Relationship Id="rId12" Type="http://schemas.microsoft.com/office/2007/relationships/media" Target="../media/media1.m4a"/><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941813" y="4607051"/>
            <a:ext cx="1834448" cy="1641349"/>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35913" y="2558944"/>
            <a:ext cx="1572292" cy="1479805"/>
          </a:xfrm>
          <a:prstGeom prst="rect">
            <a:avLst/>
          </a:prstGeom>
        </p:spPr>
      </p:pic>
      <p:grpSp>
        <p:nvGrpSpPr>
          <p:cNvPr id="24" name="组合 23"/>
          <p:cNvGrpSpPr/>
          <p:nvPr/>
        </p:nvGrpSpPr>
        <p:grpSpPr>
          <a:xfrm>
            <a:off x="129637" y="53262"/>
            <a:ext cx="5398224" cy="815975"/>
            <a:chOff x="129637" y="53262"/>
            <a:chExt cx="5398224" cy="815975"/>
          </a:xfrm>
        </p:grpSpPr>
        <p:pic>
          <p:nvPicPr>
            <p:cNvPr id="6" name="图片 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698298" y="53262"/>
              <a:ext cx="1829563" cy="785700"/>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29637" y="72312"/>
              <a:ext cx="1829563" cy="796925"/>
            </a:xfrm>
            <a:prstGeom prst="rect">
              <a:avLst/>
            </a:prstGeom>
          </p:spPr>
        </p:pic>
        <p:pic>
          <p:nvPicPr>
            <p:cNvPr id="8" name="图片 7"/>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959200" y="296798"/>
              <a:ext cx="1829563" cy="572439"/>
            </a:xfrm>
            <a:prstGeom prst="rect">
              <a:avLst/>
            </a:prstGeom>
          </p:spPr>
        </p:pic>
      </p:grpSp>
      <p:pic>
        <p:nvPicPr>
          <p:cNvPr id="9" name="图片 8"/>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2569462" y="6033711"/>
            <a:ext cx="1281795" cy="727258"/>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925528" y="6027164"/>
            <a:ext cx="1767885" cy="848105"/>
          </a:xfrm>
          <a:prstGeom prst="rect">
            <a:avLst/>
          </a:prstGeom>
        </p:spPr>
      </p:pic>
      <p:pic>
        <p:nvPicPr>
          <p:cNvPr id="11" name="Picture 17" descr="C:\Users\lucloudfly\Desktop\PNG图库\懒人图库近25000张透明PNG图片(PPTer要收藏)\sketchy_full_icons\clef.png"/>
          <p:cNvPicPr>
            <a:picLocks noChangeAspect="1" noChangeArrowheads="1"/>
          </p:cNvPicPr>
          <p:nvPr/>
        </p:nvPicPr>
        <p:blipFill>
          <a:blip r:embed="rId11" cstate="print">
            <a:lum bright="70000" contrast="-70000"/>
          </a:blip>
          <a:srcRect/>
          <a:stretch>
            <a:fillRect/>
          </a:stretch>
        </p:blipFill>
        <p:spPr bwMode="auto">
          <a:xfrm>
            <a:off x="1622059" y="4844786"/>
            <a:ext cx="1219200" cy="1219200"/>
          </a:xfrm>
          <a:prstGeom prst="rect">
            <a:avLst/>
          </a:prstGeom>
          <a:noFill/>
        </p:spPr>
      </p:pic>
      <p:sp>
        <p:nvSpPr>
          <p:cNvPr id="12" name="文本框 11"/>
          <p:cNvSpPr txBox="1"/>
          <p:nvPr/>
        </p:nvSpPr>
        <p:spPr>
          <a:xfrm>
            <a:off x="2814452" y="1132156"/>
            <a:ext cx="6555179" cy="1015663"/>
          </a:xfrm>
          <a:prstGeom prst="rect">
            <a:avLst/>
          </a:prstGeom>
          <a:noFill/>
        </p:spPr>
        <p:txBody>
          <a:bodyPr wrap="square" rtlCol="0">
            <a:spAutoFit/>
          </a:bodyPr>
          <a:lstStyle/>
          <a:p>
            <a:pPr algn="ctr"/>
            <a:r>
              <a:rPr lang="zh-CN" altLang="en-US" sz="6000" b="1" dirty="0" smtClean="0">
                <a:solidFill>
                  <a:schemeClr val="accent4">
                    <a:lumMod val="40000"/>
                    <a:lumOff val="60000"/>
                  </a:schemeClr>
                </a:solidFill>
                <a:latin typeface="幼圆" pitchFamily="49" charset="-122"/>
                <a:ea typeface="幼圆" pitchFamily="49" charset="-122"/>
              </a:rPr>
              <a:t>食品安全我知道</a:t>
            </a:r>
            <a:endParaRPr lang="zh-CN" altLang="en-US" sz="6000" b="1" dirty="0">
              <a:solidFill>
                <a:schemeClr val="accent4">
                  <a:lumMod val="40000"/>
                  <a:lumOff val="60000"/>
                </a:schemeClr>
              </a:solidFill>
              <a:latin typeface="幼圆" pitchFamily="49" charset="-122"/>
              <a:ea typeface="幼圆" pitchFamily="49" charset="-122"/>
            </a:endParaRPr>
          </a:p>
        </p:txBody>
      </p:sp>
      <p:pic>
        <p:nvPicPr>
          <p:cNvPr id="3" name="Katy Perry - The One That Got Away">
            <a:hlinkClick r:id="" action="ppaction://media"/>
          </p:cNvPr>
          <p:cNvPicPr>
            <a:picLocks noChangeAspect="1"/>
          </p:cNvPicPr>
          <p:nvPr>
            <a:videoFile r:link="rId1"/>
            <p:extLst>
              <p:ext uri="{DAA4B4D4-6D71-4841-9C94-3DE7FCFB9230}">
                <p14:media xmlns:p14="http://schemas.microsoft.com/office/powerpoint/2010/main" xmlns="" r:embed="rId12"/>
              </p:ext>
            </p:extLst>
          </p:nvPr>
        </p:nvPicPr>
        <p:blipFill>
          <a:blip r:embed="rId13" cstate="print"/>
          <a:stretch>
            <a:fillRect/>
          </a:stretch>
        </p:blipFill>
        <p:spPr>
          <a:xfrm>
            <a:off x="-771294" y="3859633"/>
            <a:ext cx="609600" cy="609600"/>
          </a:xfrm>
          <a:prstGeom prst="rect">
            <a:avLst/>
          </a:prstGeom>
        </p:spPr>
      </p:pic>
      <p:pic>
        <p:nvPicPr>
          <p:cNvPr id="1026" name="Picture 2" descr="C:\Users\Administrator\Desktop\微信图片_20240319143222.png"/>
          <p:cNvPicPr>
            <a:picLocks noChangeAspect="1" noChangeArrowheads="1"/>
          </p:cNvPicPr>
          <p:nvPr/>
        </p:nvPicPr>
        <p:blipFill>
          <a:blip r:embed="rId14" cstate="print"/>
          <a:srcRect/>
          <a:stretch>
            <a:fillRect/>
          </a:stretch>
        </p:blipFill>
        <p:spPr bwMode="auto">
          <a:xfrm>
            <a:off x="2006930" y="2239981"/>
            <a:ext cx="8277101" cy="3792681"/>
          </a:xfrm>
          <a:prstGeom prst="rect">
            <a:avLst/>
          </a:prstGeom>
          <a:noFill/>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2" presetClass="entr" presetSubtype="8" fill="hold" grpId="0" nodeType="afterEffect">
                                  <p:stCondLst>
                                    <p:cond delay="0"/>
                                  </p:stCondLst>
                                  <p:iterate type="lt">
                                    <p:tmPct val="10000"/>
                                  </p:iterate>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par>
                          <p:cTn id="11" fill="hold">
                            <p:stCondLst>
                              <p:cond delay="8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1300"/>
                            </p:stCondLst>
                            <p:childTnLst>
                              <p:par>
                                <p:cTn id="16" presetID="10"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18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2300"/>
                            </p:stCondLst>
                            <p:childTnLst>
                              <p:par>
                                <p:cTn id="24" presetID="47" presetClass="entr" presetSubtype="0"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29" repeatCount="indefinite" fill="hold" display="0">
                  <p:stCondLst>
                    <p:cond delay="indefinite"/>
                  </p:stCondLst>
                  <p:endCondLst>
                    <p:cond evt="onStopAudio" delay="0">
                      <p:tgtEl>
                        <p:sldTgt/>
                      </p:tgtEl>
                    </p:cond>
                  </p:endCondLst>
                </p:cTn>
                <p:tgtEl>
                  <p:spTgt spid="3"/>
                </p:tgtEl>
              </p:cMediaNode>
            </p:video>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4"/>
          <p:cNvGrpSpPr/>
          <p:nvPr/>
        </p:nvGrpSpPr>
        <p:grpSpPr>
          <a:xfrm>
            <a:off x="0" y="173682"/>
            <a:ext cx="2452396" cy="1513841"/>
            <a:chOff x="995502" y="2672078"/>
            <a:chExt cx="2452396" cy="1513841"/>
          </a:xfrm>
        </p:grpSpPr>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14805" y="2672078"/>
              <a:ext cx="2333093" cy="1513841"/>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95502" y="2672078"/>
              <a:ext cx="545794" cy="529255"/>
            </a:xfrm>
            <a:prstGeom prst="rect">
              <a:avLst/>
            </a:prstGeom>
          </p:spPr>
        </p:pic>
        <p:sp>
          <p:nvSpPr>
            <p:cNvPr id="15" name="文本框 14"/>
            <p:cNvSpPr txBox="1"/>
            <p:nvPr/>
          </p:nvSpPr>
          <p:spPr>
            <a:xfrm>
              <a:off x="1459235" y="2997161"/>
              <a:ext cx="1644233" cy="584775"/>
            </a:xfrm>
            <a:prstGeom prst="rect">
              <a:avLst/>
            </a:prstGeom>
            <a:noFill/>
          </p:spPr>
          <p:txBody>
            <a:bodyPr wrap="square" rtlCol="0">
              <a:spAutoFit/>
            </a:bodyPr>
            <a:lstStyle/>
            <a:p>
              <a:pPr algn="ctr"/>
              <a:r>
                <a:rPr lang="en-US" altLang="zh-CN" sz="3200" dirty="0">
                  <a:solidFill>
                    <a:schemeClr val="accent4">
                      <a:lumMod val="60000"/>
                      <a:lumOff val="40000"/>
                    </a:schemeClr>
                  </a:solidFill>
                </a:rPr>
                <a:t>PART </a:t>
              </a:r>
              <a:r>
                <a:rPr lang="en-US" altLang="zh-CN" sz="3200" dirty="0" smtClean="0">
                  <a:solidFill>
                    <a:schemeClr val="accent4">
                      <a:lumMod val="60000"/>
                      <a:lumOff val="40000"/>
                    </a:schemeClr>
                  </a:solidFill>
                </a:rPr>
                <a:t>5.</a:t>
              </a:r>
              <a:endParaRPr lang="zh-CN" altLang="en-US" sz="3200" dirty="0">
                <a:solidFill>
                  <a:schemeClr val="accent4">
                    <a:lumMod val="60000"/>
                    <a:lumOff val="40000"/>
                  </a:schemeClr>
                </a:solidFill>
              </a:endParaRPr>
            </a:p>
          </p:txBody>
        </p:sp>
      </p:grpSp>
      <p:sp>
        <p:nvSpPr>
          <p:cNvPr id="16" name="文本框 15"/>
          <p:cNvSpPr txBox="1"/>
          <p:nvPr/>
        </p:nvSpPr>
        <p:spPr>
          <a:xfrm>
            <a:off x="1383147" y="509993"/>
            <a:ext cx="5848925" cy="584775"/>
          </a:xfrm>
          <a:prstGeom prst="rect">
            <a:avLst/>
          </a:prstGeom>
          <a:noFill/>
        </p:spPr>
        <p:txBody>
          <a:bodyPr wrap="square" rtlCol="0">
            <a:spAutoFit/>
          </a:bodyPr>
          <a:lstStyle/>
          <a:p>
            <a:pPr algn="ctr"/>
            <a:r>
              <a:rPr lang="zh-CN" altLang="en-US" sz="3200" b="1" dirty="0" smtClean="0">
                <a:solidFill>
                  <a:schemeClr val="accent4">
                    <a:lumMod val="60000"/>
                    <a:lumOff val="40000"/>
                  </a:schemeClr>
                </a:solidFill>
              </a:rPr>
              <a:t>食品安全五大要点</a:t>
            </a:r>
            <a:endParaRPr lang="zh-CN" altLang="en-US" sz="3200" b="1" dirty="0">
              <a:solidFill>
                <a:schemeClr val="accent4">
                  <a:lumMod val="60000"/>
                  <a:lumOff val="40000"/>
                </a:schemeClr>
              </a:solidFill>
            </a:endParaRPr>
          </a:p>
        </p:txBody>
      </p:sp>
      <p:sp>
        <p:nvSpPr>
          <p:cNvPr id="25" name="矩形 24"/>
          <p:cNvSpPr/>
          <p:nvPr/>
        </p:nvSpPr>
        <p:spPr>
          <a:xfrm>
            <a:off x="0" y="1635857"/>
            <a:ext cx="6899564" cy="523220"/>
          </a:xfrm>
          <a:prstGeom prst="rect">
            <a:avLst/>
          </a:prstGeom>
        </p:spPr>
        <p:txBody>
          <a:bodyPr wrap="square">
            <a:spAutoFit/>
          </a:bodyPr>
          <a:lstStyle/>
          <a:p>
            <a:pPr fontAlgn="auto"/>
            <a:r>
              <a:rPr lang="zh-CN" altLang="en-US" sz="2800" b="1" dirty="0" smtClean="0">
                <a:solidFill>
                  <a:schemeClr val="bg1"/>
                </a:solidFill>
              </a:rPr>
              <a:t>四、在安全的温度下保存食物</a:t>
            </a:r>
            <a:endParaRPr lang="zh-CN" altLang="en-US" sz="2800" dirty="0">
              <a:solidFill>
                <a:schemeClr val="bg1"/>
              </a:solidFill>
            </a:endParaRPr>
          </a:p>
        </p:txBody>
      </p:sp>
      <p:sp>
        <p:nvSpPr>
          <p:cNvPr id="8" name="矩形 7"/>
          <p:cNvSpPr/>
          <p:nvPr/>
        </p:nvSpPr>
        <p:spPr>
          <a:xfrm>
            <a:off x="166254" y="2313801"/>
            <a:ext cx="11115305" cy="4062651"/>
          </a:xfrm>
          <a:prstGeom prst="rect">
            <a:avLst/>
          </a:prstGeom>
        </p:spPr>
        <p:txBody>
          <a:bodyPr wrap="square">
            <a:spAutoFit/>
          </a:bodyPr>
          <a:lstStyle/>
          <a:p>
            <a:pPr>
              <a:lnSpc>
                <a:spcPts val="2880"/>
              </a:lnSpc>
            </a:pPr>
            <a:r>
              <a:rPr lang="zh-CN" altLang="en-US" dirty="0" smtClean="0"/>
              <a:t>        </a:t>
            </a:r>
            <a:r>
              <a:rPr lang="zh-CN" altLang="en-US" sz="2400" dirty="0" smtClean="0">
                <a:solidFill>
                  <a:schemeClr val="bg1"/>
                </a:solidFill>
              </a:rPr>
              <a:t>安全的温度是指不适于微生物生长、繁殖的温度。在</a:t>
            </a:r>
            <a:r>
              <a:rPr lang="en-US" altLang="zh-CN" sz="2400" dirty="0" smtClean="0">
                <a:solidFill>
                  <a:schemeClr val="bg1"/>
                </a:solidFill>
              </a:rPr>
              <a:t>5℃</a:t>
            </a:r>
            <a:r>
              <a:rPr lang="zh-CN" altLang="en-US" sz="2400" dirty="0" smtClean="0">
                <a:solidFill>
                  <a:schemeClr val="bg1"/>
                </a:solidFill>
              </a:rPr>
              <a:t>以下，</a:t>
            </a:r>
            <a:r>
              <a:rPr lang="en-US" altLang="zh-CN" sz="2400" dirty="0" smtClean="0">
                <a:solidFill>
                  <a:schemeClr val="bg1"/>
                </a:solidFill>
              </a:rPr>
              <a:t>60℃</a:t>
            </a:r>
            <a:r>
              <a:rPr lang="zh-CN" altLang="en-US" sz="2400" dirty="0" smtClean="0">
                <a:solidFill>
                  <a:schemeClr val="bg1"/>
                </a:solidFill>
              </a:rPr>
              <a:t>以上的条件下，绝大多数微生物可减缓生长繁殖的速度，或者停止生长。即</a:t>
            </a:r>
            <a:r>
              <a:rPr lang="en-US" altLang="zh-CN" sz="2400" dirty="0" smtClean="0">
                <a:solidFill>
                  <a:schemeClr val="bg1"/>
                </a:solidFill>
              </a:rPr>
              <a:t>5℃-60℃</a:t>
            </a:r>
            <a:r>
              <a:rPr lang="zh-CN" altLang="en-US" sz="2400" dirty="0" smtClean="0">
                <a:solidFill>
                  <a:schemeClr val="bg1"/>
                </a:solidFill>
              </a:rPr>
              <a:t>，是食物不安全的危险温度。</a:t>
            </a:r>
          </a:p>
          <a:p>
            <a:pPr>
              <a:lnSpc>
                <a:spcPts val="2880"/>
              </a:lnSpc>
            </a:pPr>
            <a:r>
              <a:rPr lang="en-US" altLang="zh-CN" sz="2400" dirty="0" smtClean="0">
                <a:solidFill>
                  <a:schemeClr val="bg1"/>
                </a:solidFill>
              </a:rPr>
              <a:t>1.</a:t>
            </a:r>
            <a:r>
              <a:rPr lang="zh-CN" altLang="en-US" sz="2400" b="1" dirty="0" smtClean="0">
                <a:solidFill>
                  <a:schemeClr val="bg1"/>
                </a:solidFill>
              </a:rPr>
              <a:t>注意室温不安全。</a:t>
            </a:r>
            <a:r>
              <a:rPr lang="zh-CN" altLang="en-US" sz="2400" dirty="0" smtClean="0">
                <a:solidFill>
                  <a:schemeClr val="bg1"/>
                </a:solidFill>
              </a:rPr>
              <a:t>在室温下，熟食存放的时间不得超过</a:t>
            </a:r>
            <a:r>
              <a:rPr lang="en-US" altLang="zh-CN" sz="2400" dirty="0" smtClean="0">
                <a:solidFill>
                  <a:schemeClr val="bg1"/>
                </a:solidFill>
              </a:rPr>
              <a:t>2</a:t>
            </a:r>
            <a:r>
              <a:rPr lang="zh-CN" altLang="en-US" sz="2400" dirty="0" smtClean="0">
                <a:solidFill>
                  <a:schemeClr val="bg1"/>
                </a:solidFill>
              </a:rPr>
              <a:t>小时；熟食和易腐败变质食品应冷藏存放（</a:t>
            </a:r>
            <a:r>
              <a:rPr lang="en-US" altLang="zh-CN" sz="2400" dirty="0" smtClean="0">
                <a:solidFill>
                  <a:schemeClr val="bg1"/>
                </a:solidFill>
              </a:rPr>
              <a:t>5℃</a:t>
            </a:r>
            <a:r>
              <a:rPr lang="zh-CN" altLang="en-US" sz="2400" dirty="0" smtClean="0">
                <a:solidFill>
                  <a:schemeClr val="bg1"/>
                </a:solidFill>
              </a:rPr>
              <a:t>以下）；烹调好的食物在食用前要保持在</a:t>
            </a:r>
            <a:r>
              <a:rPr lang="en-US" altLang="zh-CN" sz="2400" dirty="0" smtClean="0">
                <a:solidFill>
                  <a:schemeClr val="bg1"/>
                </a:solidFill>
              </a:rPr>
              <a:t>60℃</a:t>
            </a:r>
            <a:r>
              <a:rPr lang="zh-CN" altLang="en-US" sz="2400" dirty="0" smtClean="0">
                <a:solidFill>
                  <a:schemeClr val="bg1"/>
                </a:solidFill>
              </a:rPr>
              <a:t>以上。室温放置时间越长，微生物生长繁殖的风险就越大。从安全角度考虑，食物出锅后应立即食用。</a:t>
            </a:r>
          </a:p>
          <a:p>
            <a:pPr>
              <a:lnSpc>
                <a:spcPts val="2880"/>
              </a:lnSpc>
            </a:pPr>
            <a:r>
              <a:rPr lang="en-US" altLang="zh-CN" sz="2400" dirty="0" smtClean="0">
                <a:solidFill>
                  <a:schemeClr val="bg1"/>
                </a:solidFill>
              </a:rPr>
              <a:t>2.</a:t>
            </a:r>
            <a:r>
              <a:rPr lang="zh-CN" altLang="en-US" sz="2400" b="1" dirty="0" smtClean="0">
                <a:solidFill>
                  <a:schemeClr val="bg1"/>
                </a:solidFill>
              </a:rPr>
              <a:t>食物冷却后再放冰箱存放。</a:t>
            </a:r>
            <a:r>
              <a:rPr lang="zh-CN" altLang="en-US" sz="2400" dirty="0" smtClean="0">
                <a:solidFill>
                  <a:schemeClr val="bg1"/>
                </a:solidFill>
              </a:rPr>
              <a:t>如果把温热的食物直接放入冰箱冷藏室，会导致冰箱超负荷运转，食物中心温度无法快速下降，致病菌可能会趁机大量繁殖达到足够引起中毒的数量。因此，要待食物冷却至室温再放入冰箱冷藏室存放。</a:t>
            </a:r>
          </a:p>
          <a:p>
            <a:endParaRPr lang="zh-CN" altLang="en-US" dirty="0"/>
          </a:p>
        </p:txBody>
      </p:sp>
      <p:pic>
        <p:nvPicPr>
          <p:cNvPr id="3075" name="Picture 3" descr="C:\Users\user\Desktop\微信图片_20240320103323.png"/>
          <p:cNvPicPr>
            <a:picLocks noChangeAspect="1" noChangeArrowheads="1"/>
          </p:cNvPicPr>
          <p:nvPr/>
        </p:nvPicPr>
        <p:blipFill>
          <a:blip r:embed="rId4"/>
          <a:srcRect/>
          <a:stretch>
            <a:fillRect/>
          </a:stretch>
        </p:blipFill>
        <p:spPr bwMode="auto">
          <a:xfrm>
            <a:off x="9820277" y="0"/>
            <a:ext cx="2371723" cy="2360946"/>
          </a:xfrm>
          <a:prstGeom prst="rect">
            <a:avLst/>
          </a:prstGeom>
          <a:noFill/>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4"/>
          <p:cNvGrpSpPr/>
          <p:nvPr/>
        </p:nvGrpSpPr>
        <p:grpSpPr>
          <a:xfrm>
            <a:off x="0" y="173682"/>
            <a:ext cx="2452396" cy="1513841"/>
            <a:chOff x="995502" y="2672078"/>
            <a:chExt cx="2452396" cy="1513841"/>
          </a:xfrm>
        </p:grpSpPr>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14805" y="2672078"/>
              <a:ext cx="2333093" cy="1513841"/>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95502" y="2672078"/>
              <a:ext cx="545794" cy="529255"/>
            </a:xfrm>
            <a:prstGeom prst="rect">
              <a:avLst/>
            </a:prstGeom>
          </p:spPr>
        </p:pic>
        <p:sp>
          <p:nvSpPr>
            <p:cNvPr id="15" name="文本框 14"/>
            <p:cNvSpPr txBox="1"/>
            <p:nvPr/>
          </p:nvSpPr>
          <p:spPr>
            <a:xfrm>
              <a:off x="1459235" y="2997161"/>
              <a:ext cx="1644233" cy="584775"/>
            </a:xfrm>
            <a:prstGeom prst="rect">
              <a:avLst/>
            </a:prstGeom>
            <a:noFill/>
          </p:spPr>
          <p:txBody>
            <a:bodyPr wrap="square" rtlCol="0">
              <a:spAutoFit/>
            </a:bodyPr>
            <a:lstStyle/>
            <a:p>
              <a:pPr algn="ctr"/>
              <a:r>
                <a:rPr lang="en-US" altLang="zh-CN" sz="3200" dirty="0">
                  <a:solidFill>
                    <a:schemeClr val="accent4">
                      <a:lumMod val="60000"/>
                      <a:lumOff val="40000"/>
                    </a:schemeClr>
                  </a:solidFill>
                </a:rPr>
                <a:t>PART </a:t>
              </a:r>
              <a:r>
                <a:rPr lang="en-US" altLang="zh-CN" sz="3200" dirty="0" smtClean="0">
                  <a:solidFill>
                    <a:schemeClr val="accent4">
                      <a:lumMod val="60000"/>
                      <a:lumOff val="40000"/>
                    </a:schemeClr>
                  </a:solidFill>
                </a:rPr>
                <a:t>5.</a:t>
              </a:r>
              <a:endParaRPr lang="zh-CN" altLang="en-US" sz="3200" dirty="0">
                <a:solidFill>
                  <a:schemeClr val="accent4">
                    <a:lumMod val="60000"/>
                    <a:lumOff val="40000"/>
                  </a:schemeClr>
                </a:solidFill>
              </a:endParaRPr>
            </a:p>
          </p:txBody>
        </p:sp>
      </p:grpSp>
      <p:sp>
        <p:nvSpPr>
          <p:cNvPr id="16" name="文本框 15"/>
          <p:cNvSpPr txBox="1"/>
          <p:nvPr/>
        </p:nvSpPr>
        <p:spPr>
          <a:xfrm>
            <a:off x="1383147" y="509993"/>
            <a:ext cx="5848925" cy="584775"/>
          </a:xfrm>
          <a:prstGeom prst="rect">
            <a:avLst/>
          </a:prstGeom>
          <a:noFill/>
        </p:spPr>
        <p:txBody>
          <a:bodyPr wrap="square" rtlCol="0">
            <a:spAutoFit/>
          </a:bodyPr>
          <a:lstStyle/>
          <a:p>
            <a:pPr algn="ctr"/>
            <a:r>
              <a:rPr lang="zh-CN" altLang="en-US" sz="3200" b="1" dirty="0" smtClean="0">
                <a:solidFill>
                  <a:schemeClr val="accent4">
                    <a:lumMod val="60000"/>
                    <a:lumOff val="40000"/>
                  </a:schemeClr>
                </a:solidFill>
              </a:rPr>
              <a:t>食品安全五大要点</a:t>
            </a:r>
            <a:endParaRPr lang="zh-CN" altLang="en-US" sz="3200" b="1" dirty="0">
              <a:solidFill>
                <a:schemeClr val="accent4">
                  <a:lumMod val="60000"/>
                  <a:lumOff val="40000"/>
                </a:schemeClr>
              </a:solidFill>
            </a:endParaRPr>
          </a:p>
        </p:txBody>
      </p:sp>
      <p:sp>
        <p:nvSpPr>
          <p:cNvPr id="25" name="矩形 24"/>
          <p:cNvSpPr/>
          <p:nvPr/>
        </p:nvSpPr>
        <p:spPr>
          <a:xfrm>
            <a:off x="0" y="1635857"/>
            <a:ext cx="6899564" cy="523220"/>
          </a:xfrm>
          <a:prstGeom prst="rect">
            <a:avLst/>
          </a:prstGeom>
        </p:spPr>
        <p:txBody>
          <a:bodyPr wrap="square">
            <a:spAutoFit/>
          </a:bodyPr>
          <a:lstStyle/>
          <a:p>
            <a:pPr fontAlgn="auto"/>
            <a:r>
              <a:rPr lang="zh-CN" altLang="en-US" sz="2800" b="1" dirty="0" smtClean="0">
                <a:solidFill>
                  <a:schemeClr val="bg1"/>
                </a:solidFill>
              </a:rPr>
              <a:t>四、在安全的温度下保存食物</a:t>
            </a:r>
            <a:endParaRPr lang="zh-CN" altLang="en-US" sz="2800" dirty="0">
              <a:solidFill>
                <a:schemeClr val="bg1"/>
              </a:solidFill>
            </a:endParaRPr>
          </a:p>
        </p:txBody>
      </p:sp>
      <p:sp>
        <p:nvSpPr>
          <p:cNvPr id="8" name="矩形 7"/>
          <p:cNvSpPr/>
          <p:nvPr/>
        </p:nvSpPr>
        <p:spPr>
          <a:xfrm>
            <a:off x="288759" y="2056686"/>
            <a:ext cx="11115305" cy="4801314"/>
          </a:xfrm>
          <a:prstGeom prst="rect">
            <a:avLst/>
          </a:prstGeom>
        </p:spPr>
        <p:txBody>
          <a:bodyPr wrap="square">
            <a:spAutoFit/>
          </a:bodyPr>
          <a:lstStyle/>
          <a:p>
            <a:pPr>
              <a:lnSpc>
                <a:spcPct val="150000"/>
              </a:lnSpc>
            </a:pPr>
            <a:r>
              <a:rPr lang="en-US" altLang="zh-CN" sz="2400" dirty="0" smtClean="0">
                <a:solidFill>
                  <a:schemeClr val="bg1"/>
                </a:solidFill>
              </a:rPr>
              <a:t>3.</a:t>
            </a:r>
            <a:r>
              <a:rPr lang="zh-CN" altLang="en-US" sz="2400" b="1" dirty="0" smtClean="0">
                <a:solidFill>
                  <a:schemeClr val="bg1"/>
                </a:solidFill>
              </a:rPr>
              <a:t>生肉类不要反复冻融。</a:t>
            </a:r>
            <a:r>
              <a:rPr lang="zh-CN" altLang="en-US" sz="2400" dirty="0" smtClean="0">
                <a:solidFill>
                  <a:schemeClr val="bg1"/>
                </a:solidFill>
              </a:rPr>
              <a:t>畜肉、禽肉、海产品等，在放入冷冻层之前最好先分割成小块，分别包装。每次加工前取用小包食物，避免反复冻融而加速腐败变质，或造成营养素的破坏和丢失。</a:t>
            </a:r>
          </a:p>
          <a:p>
            <a:pPr>
              <a:lnSpc>
                <a:spcPct val="150000"/>
              </a:lnSpc>
            </a:pPr>
            <a:r>
              <a:rPr lang="en-US" altLang="zh-CN" sz="2400" dirty="0" smtClean="0">
                <a:solidFill>
                  <a:schemeClr val="bg1"/>
                </a:solidFill>
              </a:rPr>
              <a:t>4.</a:t>
            </a:r>
            <a:r>
              <a:rPr lang="zh-CN" altLang="en-US" sz="2400" b="1" dirty="0" smtClean="0">
                <a:solidFill>
                  <a:schemeClr val="bg1"/>
                </a:solidFill>
              </a:rPr>
              <a:t>定期清理冰箱。</a:t>
            </a:r>
            <a:r>
              <a:rPr lang="zh-CN" altLang="en-US" sz="2400" dirty="0" smtClean="0">
                <a:solidFill>
                  <a:schemeClr val="bg1"/>
                </a:solidFill>
              </a:rPr>
              <a:t>“冰箱不是保险箱”，无论是冷藏，还是冷冻，食物都不要存放过久。时间一长或包装破损易造成交叉污染，或食物腐败变质，失去最佳食用价值。家庭自制食品在冰箱冷冻室的存放时间不要超过</a:t>
            </a:r>
            <a:r>
              <a:rPr lang="en-US" altLang="zh-CN" sz="2400" dirty="0" smtClean="0">
                <a:solidFill>
                  <a:schemeClr val="bg1"/>
                </a:solidFill>
              </a:rPr>
              <a:t>1</a:t>
            </a:r>
            <a:r>
              <a:rPr lang="zh-CN" altLang="en-US" sz="2400" dirty="0" smtClean="0">
                <a:solidFill>
                  <a:schemeClr val="bg1"/>
                </a:solidFill>
              </a:rPr>
              <a:t>个月；预包装食品即使在保质期内，最好也不要超过</a:t>
            </a:r>
            <a:r>
              <a:rPr lang="en-US" altLang="zh-CN" sz="2400" dirty="0" smtClean="0">
                <a:solidFill>
                  <a:schemeClr val="bg1"/>
                </a:solidFill>
              </a:rPr>
              <a:t>3</a:t>
            </a:r>
            <a:r>
              <a:rPr lang="zh-CN" altLang="en-US" sz="2400" dirty="0" smtClean="0">
                <a:solidFill>
                  <a:schemeClr val="bg1"/>
                </a:solidFill>
              </a:rPr>
              <a:t>个月。先买的先吃，时间过长的食品最好不要食用。</a:t>
            </a:r>
          </a:p>
          <a:p>
            <a:pPr>
              <a:lnSpc>
                <a:spcPct val="150000"/>
              </a:lnSpc>
            </a:pPr>
            <a:r>
              <a:rPr lang="en-US" altLang="zh-CN" sz="2400" b="1" dirty="0" smtClean="0">
                <a:solidFill>
                  <a:schemeClr val="bg1"/>
                </a:solidFill>
              </a:rPr>
              <a:t>5.</a:t>
            </a:r>
            <a:r>
              <a:rPr lang="zh-CN" altLang="en-US" sz="2400" b="1" dirty="0" smtClean="0">
                <a:solidFill>
                  <a:schemeClr val="bg1"/>
                </a:solidFill>
              </a:rPr>
              <a:t>不买、不吃超过保质期的食品。</a:t>
            </a:r>
            <a:endParaRPr lang="zh-CN" altLang="en-US" sz="2400" dirty="0" smtClean="0">
              <a:solidFill>
                <a:schemeClr val="bg1"/>
              </a:solidFill>
            </a:endParaRPr>
          </a:p>
          <a:p>
            <a:endParaRPr lang="zh-CN" altLang="en-US" dirty="0"/>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4"/>
          <p:cNvGrpSpPr/>
          <p:nvPr/>
        </p:nvGrpSpPr>
        <p:grpSpPr>
          <a:xfrm>
            <a:off x="0" y="233059"/>
            <a:ext cx="2452396" cy="1513841"/>
            <a:chOff x="995502" y="2672078"/>
            <a:chExt cx="2452396" cy="1513841"/>
          </a:xfrm>
        </p:grpSpPr>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14805" y="2672078"/>
              <a:ext cx="2333093" cy="1513841"/>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95502" y="2672078"/>
              <a:ext cx="545794" cy="529255"/>
            </a:xfrm>
            <a:prstGeom prst="rect">
              <a:avLst/>
            </a:prstGeom>
          </p:spPr>
        </p:pic>
        <p:sp>
          <p:nvSpPr>
            <p:cNvPr id="15" name="文本框 14"/>
            <p:cNvSpPr txBox="1"/>
            <p:nvPr/>
          </p:nvSpPr>
          <p:spPr>
            <a:xfrm>
              <a:off x="1459235" y="3144183"/>
              <a:ext cx="1644233" cy="584775"/>
            </a:xfrm>
            <a:prstGeom prst="rect">
              <a:avLst/>
            </a:prstGeom>
            <a:noFill/>
          </p:spPr>
          <p:txBody>
            <a:bodyPr wrap="none" rtlCol="0">
              <a:spAutoFit/>
            </a:bodyPr>
            <a:lstStyle/>
            <a:p>
              <a:pPr algn="ctr"/>
              <a:r>
                <a:rPr lang="en-US" altLang="zh-CN" sz="3200" dirty="0">
                  <a:solidFill>
                    <a:schemeClr val="accent4">
                      <a:lumMod val="60000"/>
                      <a:lumOff val="40000"/>
                    </a:schemeClr>
                  </a:solidFill>
                </a:rPr>
                <a:t>PART </a:t>
              </a:r>
              <a:r>
                <a:rPr lang="en-US" altLang="zh-CN" sz="3200" dirty="0" smtClean="0">
                  <a:solidFill>
                    <a:schemeClr val="accent4">
                      <a:lumMod val="60000"/>
                      <a:lumOff val="40000"/>
                    </a:schemeClr>
                  </a:solidFill>
                </a:rPr>
                <a:t>5.</a:t>
              </a:r>
              <a:endParaRPr lang="zh-CN" altLang="en-US" sz="3200" dirty="0">
                <a:solidFill>
                  <a:schemeClr val="accent4">
                    <a:lumMod val="60000"/>
                    <a:lumOff val="40000"/>
                  </a:schemeClr>
                </a:solidFill>
              </a:endParaRPr>
            </a:p>
          </p:txBody>
        </p:sp>
      </p:grpSp>
      <p:sp>
        <p:nvSpPr>
          <p:cNvPr id="16" name="文本框 15"/>
          <p:cNvSpPr txBox="1"/>
          <p:nvPr/>
        </p:nvSpPr>
        <p:spPr>
          <a:xfrm>
            <a:off x="-885040" y="1780653"/>
            <a:ext cx="7357092" cy="523220"/>
          </a:xfrm>
          <a:prstGeom prst="rect">
            <a:avLst/>
          </a:prstGeom>
          <a:noFill/>
        </p:spPr>
        <p:txBody>
          <a:bodyPr wrap="square" rtlCol="0">
            <a:spAutoFit/>
          </a:bodyPr>
          <a:lstStyle/>
          <a:p>
            <a:pPr algn="ctr"/>
            <a:r>
              <a:rPr lang="zh-CN" altLang="en-US" sz="2800" b="1" dirty="0" smtClean="0">
                <a:solidFill>
                  <a:schemeClr val="bg1"/>
                </a:solidFill>
              </a:rPr>
              <a:t>五、使用安全的水和食物原料</a:t>
            </a:r>
            <a:endParaRPr lang="zh-CN" altLang="en-US" sz="2800" b="1" dirty="0">
              <a:solidFill>
                <a:schemeClr val="bg1"/>
              </a:solidFill>
            </a:endParaRPr>
          </a:p>
        </p:txBody>
      </p:sp>
      <p:sp>
        <p:nvSpPr>
          <p:cNvPr id="25" name="矩形 24"/>
          <p:cNvSpPr/>
          <p:nvPr/>
        </p:nvSpPr>
        <p:spPr>
          <a:xfrm>
            <a:off x="643455" y="2578029"/>
            <a:ext cx="8906494" cy="3170099"/>
          </a:xfrm>
          <a:prstGeom prst="rect">
            <a:avLst/>
          </a:prstGeom>
        </p:spPr>
        <p:txBody>
          <a:bodyPr wrap="square">
            <a:spAutoFit/>
          </a:bodyPr>
          <a:lstStyle/>
          <a:p>
            <a:r>
              <a:rPr lang="en-US" altLang="zh-CN" sz="2000" dirty="0" smtClean="0">
                <a:solidFill>
                  <a:schemeClr val="bg1"/>
                </a:solidFill>
              </a:rPr>
              <a:t>1.</a:t>
            </a:r>
            <a:r>
              <a:rPr lang="zh-CN" altLang="en-US" sz="2000" dirty="0" smtClean="0">
                <a:solidFill>
                  <a:schemeClr val="bg1"/>
                </a:solidFill>
              </a:rPr>
              <a:t>选择新鲜的蔬菜水果，没有霉变的主粮、豆类和花生等，适当清洗、削皮，降低风险。</a:t>
            </a:r>
          </a:p>
          <a:p>
            <a:r>
              <a:rPr lang="zh-CN" altLang="en-US" sz="2000" dirty="0" smtClean="0">
                <a:solidFill>
                  <a:schemeClr val="bg1"/>
                </a:solidFill>
              </a:rPr>
              <a:t/>
            </a:r>
            <a:br>
              <a:rPr lang="zh-CN" altLang="en-US" sz="2000" dirty="0" smtClean="0">
                <a:solidFill>
                  <a:schemeClr val="bg1"/>
                </a:solidFill>
              </a:rPr>
            </a:br>
            <a:endParaRPr lang="zh-CN" altLang="en-US" sz="2000" dirty="0" smtClean="0">
              <a:solidFill>
                <a:schemeClr val="bg1"/>
              </a:solidFill>
            </a:endParaRPr>
          </a:p>
          <a:p>
            <a:r>
              <a:rPr lang="en-US" altLang="zh-CN" sz="2000" dirty="0" smtClean="0">
                <a:solidFill>
                  <a:schemeClr val="bg1"/>
                </a:solidFill>
              </a:rPr>
              <a:t>2.</a:t>
            </a:r>
            <a:r>
              <a:rPr lang="zh-CN" altLang="en-US" sz="2000" dirty="0" smtClean="0">
                <a:solidFill>
                  <a:schemeClr val="bg1"/>
                </a:solidFill>
              </a:rPr>
              <a:t>食品制作的全过程要使用安全的水，包括清洗果蔬、加工食物、清洁烹饪用具和餐具，以及洗手。</a:t>
            </a:r>
          </a:p>
          <a:p>
            <a:r>
              <a:rPr lang="zh-CN" altLang="en-US" sz="2000" dirty="0" smtClean="0">
                <a:solidFill>
                  <a:schemeClr val="bg1"/>
                </a:solidFill>
              </a:rPr>
              <a:t/>
            </a:r>
            <a:br>
              <a:rPr lang="zh-CN" altLang="en-US" sz="2000" dirty="0" smtClean="0">
                <a:solidFill>
                  <a:schemeClr val="bg1"/>
                </a:solidFill>
              </a:rPr>
            </a:br>
            <a:endParaRPr lang="zh-CN" altLang="en-US" sz="2000" dirty="0" smtClean="0">
              <a:solidFill>
                <a:schemeClr val="bg1"/>
              </a:solidFill>
            </a:endParaRPr>
          </a:p>
          <a:p>
            <a:r>
              <a:rPr lang="en-US" altLang="zh-CN" sz="2000" dirty="0" smtClean="0">
                <a:solidFill>
                  <a:schemeClr val="bg1"/>
                </a:solidFill>
              </a:rPr>
              <a:t>3.</a:t>
            </a:r>
            <a:r>
              <a:rPr lang="zh-CN" altLang="en-US" sz="2000" dirty="0" smtClean="0">
                <a:solidFill>
                  <a:schemeClr val="bg1"/>
                </a:solidFill>
              </a:rPr>
              <a:t>不用未经处理的河水、雨水和雪水加工食物，避免因环境污染引起食源性或水源性腹泻等。</a:t>
            </a:r>
            <a:endParaRPr lang="zh-CN" altLang="en-US" sz="2000" dirty="0">
              <a:solidFill>
                <a:schemeClr val="bg1"/>
              </a:solidFill>
            </a:endParaRPr>
          </a:p>
        </p:txBody>
      </p:sp>
      <p:sp>
        <p:nvSpPr>
          <p:cNvPr id="26" name="矩形 25"/>
          <p:cNvSpPr/>
          <p:nvPr/>
        </p:nvSpPr>
        <p:spPr>
          <a:xfrm>
            <a:off x="1695869" y="691138"/>
            <a:ext cx="5286821" cy="584775"/>
          </a:xfrm>
          <a:prstGeom prst="rect">
            <a:avLst/>
          </a:prstGeom>
        </p:spPr>
        <p:txBody>
          <a:bodyPr wrap="square">
            <a:spAutoFit/>
          </a:bodyPr>
          <a:lstStyle/>
          <a:p>
            <a:pPr algn="ctr"/>
            <a:r>
              <a:rPr lang="zh-CN" altLang="en-US" sz="3200" b="1" dirty="0" smtClean="0">
                <a:solidFill>
                  <a:schemeClr val="accent4">
                    <a:lumMod val="60000"/>
                    <a:lumOff val="40000"/>
                  </a:schemeClr>
                </a:solidFill>
              </a:rPr>
              <a:t>食品安全五大要点</a:t>
            </a:r>
            <a:endParaRPr lang="zh-CN" altLang="en-US" sz="3200" b="1" dirty="0">
              <a:solidFill>
                <a:schemeClr val="accent4">
                  <a:lumMod val="60000"/>
                  <a:lumOff val="40000"/>
                </a:schemeClr>
              </a:solidFill>
            </a:endParaRPr>
          </a:p>
        </p:txBody>
      </p:sp>
      <p:pic>
        <p:nvPicPr>
          <p:cNvPr id="4098" name="Picture 2" descr="C:\Users\user\Desktop\微信图片_20240320104025.jpg"/>
          <p:cNvPicPr>
            <a:picLocks noChangeAspect="1" noChangeArrowheads="1"/>
          </p:cNvPicPr>
          <p:nvPr/>
        </p:nvPicPr>
        <p:blipFill>
          <a:blip r:embed="rId4"/>
          <a:srcRect/>
          <a:stretch>
            <a:fillRect/>
          </a:stretch>
        </p:blipFill>
        <p:spPr bwMode="auto">
          <a:xfrm>
            <a:off x="9541042" y="321846"/>
            <a:ext cx="2443914" cy="1988218"/>
          </a:xfrm>
          <a:prstGeom prst="rect">
            <a:avLst/>
          </a:prstGeom>
          <a:noFill/>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9156032" y="223969"/>
            <a:ext cx="2891589" cy="1958748"/>
          </a:xfrm>
          <a:prstGeom prst="rect">
            <a:avLst/>
          </a:prstGeom>
          <a:noFill/>
          <a:ln w="9525">
            <a:noFill/>
            <a:miter lim="800000"/>
            <a:headEnd/>
            <a:tailEnd/>
          </a:ln>
        </p:spPr>
      </p:pic>
      <p:grpSp>
        <p:nvGrpSpPr>
          <p:cNvPr id="6" name="组合 24"/>
          <p:cNvGrpSpPr/>
          <p:nvPr/>
        </p:nvGrpSpPr>
        <p:grpSpPr>
          <a:xfrm>
            <a:off x="0" y="197433"/>
            <a:ext cx="2452396" cy="1513841"/>
            <a:chOff x="995502" y="2672078"/>
            <a:chExt cx="2452396" cy="1513841"/>
          </a:xfrm>
        </p:grpSpPr>
        <p:pic>
          <p:nvPicPr>
            <p:cNvPr id="2" name="图片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14805" y="2672078"/>
              <a:ext cx="2333093" cy="1513841"/>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95502" y="2672078"/>
              <a:ext cx="545794" cy="529255"/>
            </a:xfrm>
            <a:prstGeom prst="rect">
              <a:avLst/>
            </a:prstGeom>
          </p:spPr>
        </p:pic>
        <p:sp>
          <p:nvSpPr>
            <p:cNvPr id="15" name="文本框 14"/>
            <p:cNvSpPr txBox="1"/>
            <p:nvPr/>
          </p:nvSpPr>
          <p:spPr>
            <a:xfrm>
              <a:off x="1497053" y="3013554"/>
              <a:ext cx="1544846" cy="584775"/>
            </a:xfrm>
            <a:prstGeom prst="rect">
              <a:avLst/>
            </a:prstGeom>
            <a:noFill/>
          </p:spPr>
          <p:txBody>
            <a:bodyPr wrap="none" rtlCol="0">
              <a:spAutoFit/>
            </a:bodyPr>
            <a:lstStyle/>
            <a:p>
              <a:pPr algn="ctr"/>
              <a:r>
                <a:rPr lang="en-US" altLang="zh-CN" sz="3200" dirty="0">
                  <a:solidFill>
                    <a:schemeClr val="accent4">
                      <a:lumMod val="60000"/>
                      <a:lumOff val="40000"/>
                    </a:schemeClr>
                  </a:solidFill>
                </a:rPr>
                <a:t>PART </a:t>
              </a:r>
              <a:r>
                <a:rPr lang="en-US" altLang="zh-CN" sz="3200" dirty="0" smtClean="0">
                  <a:solidFill>
                    <a:schemeClr val="accent4">
                      <a:lumMod val="60000"/>
                      <a:lumOff val="40000"/>
                    </a:schemeClr>
                  </a:solidFill>
                </a:rPr>
                <a:t>6</a:t>
              </a:r>
              <a:endParaRPr lang="zh-CN" altLang="en-US" sz="3200" dirty="0">
                <a:solidFill>
                  <a:schemeClr val="accent4">
                    <a:lumMod val="60000"/>
                    <a:lumOff val="40000"/>
                  </a:schemeClr>
                </a:solidFill>
              </a:endParaRPr>
            </a:p>
          </p:txBody>
        </p:sp>
      </p:grpSp>
      <p:sp>
        <p:nvSpPr>
          <p:cNvPr id="16" name="文本框 15"/>
          <p:cNvSpPr txBox="1"/>
          <p:nvPr/>
        </p:nvSpPr>
        <p:spPr>
          <a:xfrm>
            <a:off x="2071915" y="545619"/>
            <a:ext cx="5848925" cy="584775"/>
          </a:xfrm>
          <a:prstGeom prst="rect">
            <a:avLst/>
          </a:prstGeom>
          <a:noFill/>
        </p:spPr>
        <p:txBody>
          <a:bodyPr wrap="square" rtlCol="0">
            <a:spAutoFit/>
          </a:bodyPr>
          <a:lstStyle/>
          <a:p>
            <a:pPr algn="ctr"/>
            <a:r>
              <a:rPr lang="zh-CN" altLang="en-US" sz="3200" b="1" dirty="0" smtClean="0">
                <a:solidFill>
                  <a:schemeClr val="accent4">
                    <a:lumMod val="60000"/>
                    <a:lumOff val="40000"/>
                  </a:schemeClr>
                </a:solidFill>
              </a:rPr>
              <a:t>：学生应该注意哪些饮食习惯</a:t>
            </a:r>
            <a:endParaRPr lang="zh-CN" altLang="en-US" sz="3200" b="1" dirty="0">
              <a:solidFill>
                <a:schemeClr val="accent4">
                  <a:lumMod val="60000"/>
                  <a:lumOff val="40000"/>
                </a:schemeClr>
              </a:solidFill>
            </a:endParaRPr>
          </a:p>
        </p:txBody>
      </p:sp>
      <p:sp>
        <p:nvSpPr>
          <p:cNvPr id="25" name="矩形 24"/>
          <p:cNvSpPr/>
          <p:nvPr/>
        </p:nvSpPr>
        <p:spPr>
          <a:xfrm>
            <a:off x="510638" y="1997978"/>
            <a:ext cx="8490859" cy="4241033"/>
          </a:xfrm>
          <a:prstGeom prst="rect">
            <a:avLst/>
          </a:prstGeom>
        </p:spPr>
        <p:txBody>
          <a:bodyPr wrap="square">
            <a:spAutoFit/>
          </a:bodyPr>
          <a:lstStyle/>
          <a:p>
            <a:pPr algn="just">
              <a:lnSpc>
                <a:spcPts val="2500"/>
              </a:lnSpc>
            </a:pPr>
            <a:r>
              <a:rPr lang="zh-CN" altLang="en-US" sz="2000" dirty="0" smtClean="0">
                <a:solidFill>
                  <a:schemeClr val="bg1"/>
                </a:solidFill>
                <a:latin typeface="+mn-ea"/>
              </a:rPr>
              <a:t>（一）白开水是最好的饮料，一些饮料含有防腐剂、色素等，经常饮用不利于少年儿童的健康。</a:t>
            </a:r>
            <a:endParaRPr lang="en-US" altLang="zh-CN" sz="2000" dirty="0" smtClean="0">
              <a:solidFill>
                <a:schemeClr val="bg1"/>
              </a:solidFill>
              <a:latin typeface="+mn-ea"/>
            </a:endParaRPr>
          </a:p>
          <a:p>
            <a:pPr algn="just">
              <a:lnSpc>
                <a:spcPts val="2500"/>
              </a:lnSpc>
            </a:pPr>
            <a:r>
              <a:rPr lang="zh-CN" altLang="en-US" sz="2000" dirty="0" smtClean="0">
                <a:solidFill>
                  <a:schemeClr val="bg1"/>
                </a:solidFill>
                <a:latin typeface="+mn-ea"/>
              </a:rPr>
              <a:t>（二）养成良好的卫生习惯，预防肠道寄生虫病传染。</a:t>
            </a:r>
            <a:endParaRPr lang="en-US" altLang="zh-CN" sz="2000" dirty="0" smtClean="0">
              <a:solidFill>
                <a:schemeClr val="bg1"/>
              </a:solidFill>
              <a:latin typeface="+mn-ea"/>
            </a:endParaRPr>
          </a:p>
          <a:p>
            <a:pPr algn="just">
              <a:lnSpc>
                <a:spcPts val="2500"/>
              </a:lnSpc>
            </a:pPr>
            <a:r>
              <a:rPr lang="zh-CN" altLang="en-US" sz="2000" dirty="0" smtClean="0">
                <a:solidFill>
                  <a:schemeClr val="bg1"/>
                </a:solidFill>
                <a:latin typeface="+mn-ea"/>
              </a:rPr>
              <a:t>（三）生吃的蔬菜和水果要反复浸泡、洗干净后再吃，以防食物不洁影响人体健康安全。</a:t>
            </a:r>
            <a:endParaRPr lang="en-US" altLang="zh-CN" sz="2000" dirty="0" smtClean="0">
              <a:solidFill>
                <a:schemeClr val="bg1"/>
              </a:solidFill>
              <a:latin typeface="+mn-ea"/>
            </a:endParaRPr>
          </a:p>
          <a:p>
            <a:pPr algn="just">
              <a:lnSpc>
                <a:spcPts val="2500"/>
              </a:lnSpc>
            </a:pPr>
            <a:r>
              <a:rPr lang="zh-CN" altLang="en-US" sz="2000" dirty="0" smtClean="0">
                <a:solidFill>
                  <a:schemeClr val="bg1"/>
                </a:solidFill>
                <a:latin typeface="+mn-ea"/>
              </a:rPr>
              <a:t>（四）选择食品时，要注意食品的生产日期、保质期。</a:t>
            </a:r>
            <a:endParaRPr lang="en-US" altLang="zh-CN" sz="2000" dirty="0" smtClean="0">
              <a:solidFill>
                <a:schemeClr val="bg1"/>
              </a:solidFill>
              <a:latin typeface="+mn-ea"/>
            </a:endParaRPr>
          </a:p>
          <a:p>
            <a:pPr algn="just">
              <a:lnSpc>
                <a:spcPts val="2500"/>
              </a:lnSpc>
            </a:pPr>
            <a:r>
              <a:rPr lang="zh-CN" altLang="en-US" sz="2000" dirty="0" smtClean="0">
                <a:solidFill>
                  <a:schemeClr val="bg1"/>
                </a:solidFill>
                <a:latin typeface="+mn-ea"/>
              </a:rPr>
              <a:t>（五）尽量少吃或不吃剩菜剩饭，如果吃剩菜剩饭，要先通过看和闻判定颜色、味道等感观性状是否异常，异常意味着已经变质，不可食用，无异常的一定要彻底加热，防止细菌性食物中毒</a:t>
            </a:r>
            <a:endParaRPr lang="en-US" altLang="zh-CN" sz="2000" dirty="0" smtClean="0">
              <a:solidFill>
                <a:schemeClr val="bg1"/>
              </a:solidFill>
              <a:latin typeface="+mn-ea"/>
            </a:endParaRPr>
          </a:p>
          <a:p>
            <a:pPr algn="just">
              <a:lnSpc>
                <a:spcPts val="2500"/>
              </a:lnSpc>
            </a:pPr>
            <a:r>
              <a:rPr lang="zh-CN" altLang="en-US" sz="2000" dirty="0" smtClean="0">
                <a:solidFill>
                  <a:schemeClr val="bg1"/>
                </a:solidFill>
                <a:latin typeface="+mn-ea"/>
              </a:rPr>
              <a:t>（六）不吃无卫生保障的生食食品，如生鱼片、生荸荠。</a:t>
            </a:r>
            <a:endParaRPr lang="en-US" altLang="zh-CN" sz="2000" dirty="0" smtClean="0">
              <a:solidFill>
                <a:schemeClr val="bg1"/>
              </a:solidFill>
              <a:latin typeface="+mn-ea"/>
            </a:endParaRPr>
          </a:p>
          <a:p>
            <a:pPr algn="just">
              <a:lnSpc>
                <a:spcPts val="2500"/>
              </a:lnSpc>
            </a:pPr>
            <a:r>
              <a:rPr lang="zh-CN" altLang="en-US" sz="2000" dirty="0" smtClean="0">
                <a:solidFill>
                  <a:schemeClr val="bg1"/>
                </a:solidFill>
                <a:latin typeface="+mn-ea"/>
              </a:rPr>
              <a:t>（七）不吃无卫生保障的街头食品</a:t>
            </a:r>
            <a:endParaRPr lang="en-US" altLang="zh-CN" sz="2000" dirty="0" smtClean="0">
              <a:solidFill>
                <a:schemeClr val="bg1"/>
              </a:solidFill>
              <a:latin typeface="+mn-ea"/>
            </a:endParaRPr>
          </a:p>
          <a:p>
            <a:pPr algn="just">
              <a:lnSpc>
                <a:spcPts val="2500"/>
              </a:lnSpc>
            </a:pPr>
            <a:r>
              <a:rPr lang="zh-CN" altLang="en-US" sz="2000" dirty="0" smtClean="0">
                <a:solidFill>
                  <a:schemeClr val="bg1"/>
                </a:solidFill>
                <a:latin typeface="+mn-ea"/>
              </a:rPr>
              <a:t>（八）少吃油炸、烟熏、烧烤的食品和麻辣食品，这类食品含有高盐高糖高脂，多吃不利于未成年人健康成长。如制作不当的还会产生有毒物质。</a:t>
            </a:r>
            <a:endParaRPr lang="zh-CN" altLang="en-US" sz="2000" dirty="0">
              <a:solidFill>
                <a:schemeClr val="bg1"/>
              </a:solidFill>
              <a:latin typeface="+mn-ea"/>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4"/>
          <p:cNvGrpSpPr/>
          <p:nvPr/>
        </p:nvGrpSpPr>
        <p:grpSpPr>
          <a:xfrm>
            <a:off x="0" y="166255"/>
            <a:ext cx="2452396" cy="1513841"/>
            <a:chOff x="995502" y="2672078"/>
            <a:chExt cx="2452396" cy="1513841"/>
          </a:xfrm>
        </p:grpSpPr>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14805" y="2672078"/>
              <a:ext cx="2333093" cy="1513841"/>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95502" y="2672078"/>
              <a:ext cx="545794" cy="529255"/>
            </a:xfrm>
            <a:prstGeom prst="rect">
              <a:avLst/>
            </a:prstGeom>
          </p:spPr>
        </p:pic>
        <p:sp>
          <p:nvSpPr>
            <p:cNvPr id="15" name="文本框 14"/>
            <p:cNvSpPr txBox="1"/>
            <p:nvPr/>
          </p:nvSpPr>
          <p:spPr>
            <a:xfrm>
              <a:off x="1497053" y="3013554"/>
              <a:ext cx="1544846" cy="584775"/>
            </a:xfrm>
            <a:prstGeom prst="rect">
              <a:avLst/>
            </a:prstGeom>
            <a:noFill/>
          </p:spPr>
          <p:txBody>
            <a:bodyPr wrap="none" rtlCol="0">
              <a:spAutoFit/>
            </a:bodyPr>
            <a:lstStyle/>
            <a:p>
              <a:pPr algn="ctr"/>
              <a:r>
                <a:rPr lang="en-US" altLang="zh-CN" sz="3200" dirty="0">
                  <a:solidFill>
                    <a:schemeClr val="accent4">
                      <a:lumMod val="60000"/>
                      <a:lumOff val="40000"/>
                    </a:schemeClr>
                  </a:solidFill>
                </a:rPr>
                <a:t>PART </a:t>
              </a:r>
              <a:r>
                <a:rPr lang="en-US" altLang="zh-CN" sz="3200" dirty="0" smtClean="0">
                  <a:solidFill>
                    <a:schemeClr val="accent4">
                      <a:lumMod val="60000"/>
                      <a:lumOff val="40000"/>
                    </a:schemeClr>
                  </a:solidFill>
                </a:rPr>
                <a:t>7</a:t>
              </a:r>
              <a:endParaRPr lang="zh-CN" altLang="en-US" sz="3200" dirty="0">
                <a:solidFill>
                  <a:schemeClr val="accent4">
                    <a:lumMod val="60000"/>
                    <a:lumOff val="40000"/>
                  </a:schemeClr>
                </a:solidFill>
              </a:endParaRPr>
            </a:p>
          </p:txBody>
        </p:sp>
      </p:grpSp>
      <p:sp>
        <p:nvSpPr>
          <p:cNvPr id="16" name="文本框 15"/>
          <p:cNvSpPr txBox="1"/>
          <p:nvPr/>
        </p:nvSpPr>
        <p:spPr>
          <a:xfrm>
            <a:off x="1810659" y="486241"/>
            <a:ext cx="7178963" cy="584775"/>
          </a:xfrm>
          <a:prstGeom prst="rect">
            <a:avLst/>
          </a:prstGeom>
          <a:noFill/>
        </p:spPr>
        <p:txBody>
          <a:bodyPr wrap="square" rtlCol="0">
            <a:spAutoFit/>
          </a:bodyPr>
          <a:lstStyle/>
          <a:p>
            <a:pPr algn="ctr"/>
            <a:r>
              <a:rPr lang="zh-CN" altLang="en-US" sz="3200" b="1" dirty="0" smtClean="0">
                <a:solidFill>
                  <a:schemeClr val="accent4">
                    <a:lumMod val="60000"/>
                    <a:lumOff val="40000"/>
                  </a:schemeClr>
                </a:solidFill>
              </a:rPr>
              <a:t>：学生购买食品应该注意哪些问题</a:t>
            </a:r>
            <a:endParaRPr lang="zh-CN" altLang="en-US" sz="3200" b="1" dirty="0">
              <a:solidFill>
                <a:schemeClr val="accent4">
                  <a:lumMod val="60000"/>
                  <a:lumOff val="40000"/>
                </a:schemeClr>
              </a:solidFill>
            </a:endParaRPr>
          </a:p>
        </p:txBody>
      </p:sp>
      <p:sp>
        <p:nvSpPr>
          <p:cNvPr id="25" name="矩形 24"/>
          <p:cNvSpPr/>
          <p:nvPr/>
        </p:nvSpPr>
        <p:spPr>
          <a:xfrm>
            <a:off x="712518" y="1962350"/>
            <a:ext cx="7671461" cy="3785652"/>
          </a:xfrm>
          <a:prstGeom prst="rect">
            <a:avLst/>
          </a:prstGeom>
        </p:spPr>
        <p:txBody>
          <a:bodyPr wrap="square">
            <a:spAutoFit/>
          </a:bodyPr>
          <a:lstStyle/>
          <a:p>
            <a:pPr fontAlgn="auto"/>
            <a:r>
              <a:rPr lang="zh-CN" altLang="en-US" sz="2400" dirty="0" smtClean="0">
                <a:solidFill>
                  <a:schemeClr val="bg1"/>
                </a:solidFill>
                <a:latin typeface="+mn-ea"/>
              </a:rPr>
              <a:t>（一）到正规商店里购买，不买校园周边、街头巷尾的“三无”食品。</a:t>
            </a:r>
          </a:p>
          <a:p>
            <a:pPr fontAlgn="auto"/>
            <a:r>
              <a:rPr lang="zh-CN" altLang="en-US" sz="2400" dirty="0" smtClean="0">
                <a:solidFill>
                  <a:schemeClr val="bg1"/>
                </a:solidFill>
                <a:latin typeface="+mn-ea"/>
              </a:rPr>
              <a:t>（二）购买正规厂家生产的食品，尽量选择信誉度较好的品牌。</a:t>
            </a:r>
          </a:p>
          <a:p>
            <a:pPr fontAlgn="auto"/>
            <a:r>
              <a:rPr lang="zh-CN" altLang="en-US" sz="2400" dirty="0" smtClean="0">
                <a:solidFill>
                  <a:schemeClr val="bg1"/>
                </a:solidFill>
                <a:latin typeface="+mn-ea"/>
              </a:rPr>
              <a:t>（三）仔细查看产品标签。食品标签中必须标注</a:t>
            </a:r>
            <a:r>
              <a:rPr lang="en-US" altLang="zh-CN" sz="2400" dirty="0" smtClean="0">
                <a:solidFill>
                  <a:schemeClr val="bg1"/>
                </a:solidFill>
                <a:latin typeface="+mn-ea"/>
              </a:rPr>
              <a:t>:</a:t>
            </a:r>
            <a:r>
              <a:rPr lang="zh-CN" altLang="en-US" sz="2400" dirty="0" smtClean="0">
                <a:solidFill>
                  <a:schemeClr val="bg1"/>
                </a:solidFill>
                <a:latin typeface="+mn-ea"/>
              </a:rPr>
              <a:t>产品名称、配料表、净含量、厂名、厂址、生产日期、保质期、产品标准号等。不买标签不规范的产品。</a:t>
            </a:r>
          </a:p>
          <a:p>
            <a:pPr fontAlgn="auto"/>
            <a:r>
              <a:rPr lang="zh-CN" altLang="en-US" sz="2400" dirty="0" smtClean="0">
                <a:solidFill>
                  <a:schemeClr val="bg1"/>
                </a:solidFill>
                <a:latin typeface="+mn-ea"/>
              </a:rPr>
              <a:t>（四）食品是否适合自己食用。</a:t>
            </a:r>
          </a:p>
          <a:p>
            <a:pPr fontAlgn="auto"/>
            <a:r>
              <a:rPr lang="zh-CN" altLang="en-US" sz="2400" dirty="0" smtClean="0">
                <a:solidFill>
                  <a:schemeClr val="bg1"/>
                </a:solidFill>
                <a:latin typeface="+mn-ea"/>
              </a:rPr>
              <a:t>（五）不盲目随从广告。广告的宣传并不代表科学，是商家利益的体现。</a:t>
            </a:r>
            <a:endParaRPr lang="zh-CN" altLang="en-US" sz="2400" dirty="0">
              <a:solidFill>
                <a:schemeClr val="bg1"/>
              </a:solidFill>
              <a:latin typeface="+mn-ea"/>
            </a:endParaRPr>
          </a:p>
        </p:txBody>
      </p:sp>
      <p:pic>
        <p:nvPicPr>
          <p:cNvPr id="7170" name="Picture 2"/>
          <p:cNvPicPr>
            <a:picLocks noChangeAspect="1" noChangeArrowheads="1"/>
          </p:cNvPicPr>
          <p:nvPr/>
        </p:nvPicPr>
        <p:blipFill>
          <a:blip r:embed="rId4" cstate="print"/>
          <a:srcRect/>
          <a:stretch>
            <a:fillRect/>
          </a:stretch>
        </p:blipFill>
        <p:spPr bwMode="auto">
          <a:xfrm>
            <a:off x="8815449" y="266081"/>
            <a:ext cx="3376551" cy="2156485"/>
          </a:xfrm>
          <a:prstGeom prst="rect">
            <a:avLst/>
          </a:prstGeom>
          <a:noFill/>
          <a:ln w="9525">
            <a:noFill/>
            <a:miter lim="800000"/>
            <a:headEnd/>
            <a:tailEnd/>
          </a:ln>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 y="0"/>
            <a:ext cx="12192001" cy="68580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357552" y="5004093"/>
            <a:ext cx="1834448" cy="1641349"/>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50903" y="1656575"/>
            <a:ext cx="1572292" cy="1479805"/>
          </a:xfrm>
          <a:prstGeom prst="rect">
            <a:avLst/>
          </a:prstGeom>
        </p:spPr>
      </p:pic>
      <p:grpSp>
        <p:nvGrpSpPr>
          <p:cNvPr id="24" name="组合 23"/>
          <p:cNvGrpSpPr/>
          <p:nvPr/>
        </p:nvGrpSpPr>
        <p:grpSpPr>
          <a:xfrm>
            <a:off x="129637" y="53262"/>
            <a:ext cx="5398224" cy="815975"/>
            <a:chOff x="129637" y="53262"/>
            <a:chExt cx="5398224" cy="815975"/>
          </a:xfrm>
        </p:grpSpPr>
        <p:pic>
          <p:nvPicPr>
            <p:cNvPr id="6" name="图片 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698298" y="53262"/>
              <a:ext cx="1829563" cy="785700"/>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29637" y="72312"/>
              <a:ext cx="1829563" cy="796925"/>
            </a:xfrm>
            <a:prstGeom prst="rect">
              <a:avLst/>
            </a:prstGeom>
          </p:spPr>
        </p:pic>
        <p:pic>
          <p:nvPicPr>
            <p:cNvPr id="8" name="图片 7"/>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959200" y="296798"/>
              <a:ext cx="1829563" cy="572439"/>
            </a:xfrm>
            <a:prstGeom prst="rect">
              <a:avLst/>
            </a:prstGeom>
          </p:spPr>
        </p:pic>
      </p:grpSp>
      <p:pic>
        <p:nvPicPr>
          <p:cNvPr id="9" name="图片 8"/>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2569462" y="6033711"/>
            <a:ext cx="1281795" cy="727258"/>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925528" y="6027164"/>
            <a:ext cx="1767885" cy="848105"/>
          </a:xfrm>
          <a:prstGeom prst="rect">
            <a:avLst/>
          </a:prstGeom>
        </p:spPr>
      </p:pic>
      <p:pic>
        <p:nvPicPr>
          <p:cNvPr id="11" name="Picture 17" descr="C:\Users\lucloudfly\Desktop\PNG图库\懒人图库近25000张透明PNG图片(PPTer要收藏)\sketchy_full_icons\clef.png"/>
          <p:cNvPicPr>
            <a:picLocks noChangeAspect="1" noChangeArrowheads="1"/>
          </p:cNvPicPr>
          <p:nvPr/>
        </p:nvPicPr>
        <p:blipFill>
          <a:blip r:embed="rId11" cstate="print">
            <a:lum bright="70000" contrast="-70000"/>
          </a:blip>
          <a:srcRect/>
          <a:stretch>
            <a:fillRect/>
          </a:stretch>
        </p:blipFill>
        <p:spPr bwMode="auto">
          <a:xfrm>
            <a:off x="635469" y="4640249"/>
            <a:ext cx="1219200" cy="1219200"/>
          </a:xfrm>
          <a:prstGeom prst="rect">
            <a:avLst/>
          </a:prstGeom>
          <a:noFill/>
        </p:spPr>
      </p:pic>
      <p:sp>
        <p:nvSpPr>
          <p:cNvPr id="15" name="圆角矩形 14"/>
          <p:cNvSpPr/>
          <p:nvPr/>
        </p:nvSpPr>
        <p:spPr>
          <a:xfrm>
            <a:off x="1949117" y="2308514"/>
            <a:ext cx="8626642" cy="3093665"/>
          </a:xfrm>
          <a:prstGeom prst="roundRect">
            <a:avLst/>
          </a:prstGeom>
          <a:noFill/>
          <a:ln>
            <a:solidFill>
              <a:srgbClr val="ECA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2755232" y="2750766"/>
            <a:ext cx="6797842" cy="1815882"/>
          </a:xfrm>
          <a:prstGeom prst="rect">
            <a:avLst/>
          </a:prstGeom>
        </p:spPr>
        <p:txBody>
          <a:bodyPr wrap="square">
            <a:spAutoFit/>
          </a:bodyPr>
          <a:lstStyle/>
          <a:p>
            <a:r>
              <a:rPr lang="zh-CN" altLang="en-US" sz="2800" dirty="0" smtClean="0">
                <a:solidFill>
                  <a:schemeClr val="bg1"/>
                </a:solidFill>
              </a:rPr>
              <a:t>     “ 民以食为天，食以安为先”。校园食品安全关系到师生身体健康，也牵动着每一位家长的心，让我们一起了解校园食品安全知识，为师生把好食品安全关。</a:t>
            </a:r>
            <a:endParaRPr lang="zh-CN" altLang="en-US" sz="2800" dirty="0">
              <a:solidFill>
                <a:schemeClr val="bg1"/>
              </a:solidFill>
            </a:endParaRPr>
          </a:p>
        </p:txBody>
      </p:sp>
      <p:sp>
        <p:nvSpPr>
          <p:cNvPr id="26" name="矩形 25"/>
          <p:cNvSpPr/>
          <p:nvPr/>
        </p:nvSpPr>
        <p:spPr>
          <a:xfrm>
            <a:off x="3000396" y="1379438"/>
            <a:ext cx="6312046" cy="830997"/>
          </a:xfrm>
          <a:prstGeom prst="rect">
            <a:avLst/>
          </a:prstGeom>
        </p:spPr>
        <p:txBody>
          <a:bodyPr wrap="square">
            <a:spAutoFit/>
          </a:bodyPr>
          <a:lstStyle/>
          <a:p>
            <a:pPr algn="ctr"/>
            <a:r>
              <a:rPr lang="zh-CN" altLang="en-US" sz="4800" b="1" dirty="0" smtClean="0">
                <a:solidFill>
                  <a:schemeClr val="accent4">
                    <a:lumMod val="40000"/>
                    <a:lumOff val="60000"/>
                  </a:schemeClr>
                </a:solidFill>
                <a:latin typeface="幼圆" pitchFamily="49" charset="-122"/>
                <a:ea typeface="幼圆" pitchFamily="49" charset="-122"/>
              </a:rPr>
              <a:t>食品安全我知道</a:t>
            </a:r>
            <a:endParaRPr lang="zh-CN" altLang="en-US" sz="4800" b="1" dirty="0">
              <a:solidFill>
                <a:schemeClr val="accent4">
                  <a:lumMod val="40000"/>
                  <a:lumOff val="60000"/>
                </a:schemeClr>
              </a:solidFill>
              <a:latin typeface="幼圆" pitchFamily="49" charset="-122"/>
              <a:ea typeface="幼圆" pitchFamily="49"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1400" advTm="0">
        <p14:ripp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357552" y="5071752"/>
            <a:ext cx="1834448" cy="1641349"/>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60588" y="1435632"/>
            <a:ext cx="1572292" cy="1479805"/>
          </a:xfrm>
          <a:prstGeom prst="rect">
            <a:avLst/>
          </a:prstGeom>
        </p:spPr>
      </p:pic>
      <p:grpSp>
        <p:nvGrpSpPr>
          <p:cNvPr id="2" name="组合 23"/>
          <p:cNvGrpSpPr/>
          <p:nvPr/>
        </p:nvGrpSpPr>
        <p:grpSpPr>
          <a:xfrm>
            <a:off x="129637" y="53262"/>
            <a:ext cx="5398224" cy="815975"/>
            <a:chOff x="129637" y="53262"/>
            <a:chExt cx="5398224" cy="815975"/>
          </a:xfrm>
        </p:grpSpPr>
        <p:pic>
          <p:nvPicPr>
            <p:cNvPr id="6" name="图片 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698298" y="53262"/>
              <a:ext cx="1829563" cy="785700"/>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29637" y="72312"/>
              <a:ext cx="1829563" cy="796925"/>
            </a:xfrm>
            <a:prstGeom prst="rect">
              <a:avLst/>
            </a:prstGeom>
          </p:spPr>
        </p:pic>
        <p:pic>
          <p:nvPicPr>
            <p:cNvPr id="8" name="图片 7"/>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959200" y="296798"/>
              <a:ext cx="1829563" cy="572439"/>
            </a:xfrm>
            <a:prstGeom prst="rect">
              <a:avLst/>
            </a:prstGeom>
          </p:spPr>
        </p:pic>
      </p:grpSp>
      <p:pic>
        <p:nvPicPr>
          <p:cNvPr id="9" name="图片 8"/>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2569462" y="6033711"/>
            <a:ext cx="1281795" cy="727258"/>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925528" y="6027164"/>
            <a:ext cx="1767885" cy="848105"/>
          </a:xfrm>
          <a:prstGeom prst="rect">
            <a:avLst/>
          </a:prstGeom>
        </p:spPr>
      </p:pic>
      <p:pic>
        <p:nvPicPr>
          <p:cNvPr id="11" name="Picture 17" descr="C:\Users\lucloudfly\Desktop\PNG图库\懒人图库近25000张透明PNG图片(PPTer要收藏)\sketchy_full_icons\clef.png"/>
          <p:cNvPicPr>
            <a:picLocks noChangeAspect="1" noChangeArrowheads="1"/>
          </p:cNvPicPr>
          <p:nvPr/>
        </p:nvPicPr>
        <p:blipFill>
          <a:blip r:embed="rId11" cstate="print">
            <a:lum bright="70000" contrast="-70000"/>
          </a:blip>
          <a:srcRect/>
          <a:stretch>
            <a:fillRect/>
          </a:stretch>
        </p:blipFill>
        <p:spPr bwMode="auto">
          <a:xfrm>
            <a:off x="204052" y="5125105"/>
            <a:ext cx="1219200" cy="1219200"/>
          </a:xfrm>
          <a:prstGeom prst="rect">
            <a:avLst/>
          </a:prstGeom>
          <a:noFill/>
        </p:spPr>
      </p:pic>
      <p:sp>
        <p:nvSpPr>
          <p:cNvPr id="12" name="文本框 11"/>
          <p:cNvSpPr txBox="1"/>
          <p:nvPr/>
        </p:nvSpPr>
        <p:spPr>
          <a:xfrm>
            <a:off x="2814452" y="1132156"/>
            <a:ext cx="6555179" cy="1015663"/>
          </a:xfrm>
          <a:prstGeom prst="rect">
            <a:avLst/>
          </a:prstGeom>
          <a:noFill/>
        </p:spPr>
        <p:txBody>
          <a:bodyPr wrap="square" rtlCol="0">
            <a:spAutoFit/>
          </a:bodyPr>
          <a:lstStyle/>
          <a:p>
            <a:pPr algn="ctr"/>
            <a:r>
              <a:rPr lang="zh-CN" altLang="en-US" sz="6000" b="1" dirty="0" smtClean="0">
                <a:solidFill>
                  <a:schemeClr val="accent4">
                    <a:lumMod val="40000"/>
                    <a:lumOff val="60000"/>
                  </a:schemeClr>
                </a:solidFill>
                <a:latin typeface="幼圆" pitchFamily="49" charset="-122"/>
                <a:ea typeface="幼圆" pitchFamily="49" charset="-122"/>
              </a:rPr>
              <a:t>食品安全我知道</a:t>
            </a:r>
            <a:endParaRPr lang="zh-CN" altLang="en-US" sz="6000" b="1" dirty="0">
              <a:solidFill>
                <a:schemeClr val="accent4">
                  <a:lumMod val="40000"/>
                  <a:lumOff val="60000"/>
                </a:schemeClr>
              </a:solidFill>
              <a:latin typeface="幼圆" pitchFamily="49" charset="-122"/>
              <a:ea typeface="幼圆" pitchFamily="49" charset="-122"/>
            </a:endParaRPr>
          </a:p>
        </p:txBody>
      </p:sp>
      <p:pic>
        <p:nvPicPr>
          <p:cNvPr id="3" name="Katy Perry - The One That Got Away">
            <a:hlinkClick r:id="" action="ppaction://media"/>
          </p:cNvPr>
          <p:cNvPicPr>
            <a:picLocks noChangeAspect="1"/>
          </p:cNvPicPr>
          <p:nvPr>
            <a:videoFile r:link="rId1"/>
            <p:extLst>
              <p:ext uri="{DAA4B4D4-6D71-4841-9C94-3DE7FCFB9230}">
                <p14:media xmlns:p14="http://schemas.microsoft.com/office/powerpoint/2010/main" xmlns="" r:embed="rId12"/>
              </p:ext>
            </p:extLst>
          </p:nvPr>
        </p:nvPicPr>
        <p:blipFill>
          <a:blip r:embed="rId13" cstate="print"/>
          <a:stretch>
            <a:fillRect/>
          </a:stretch>
        </p:blipFill>
        <p:spPr>
          <a:xfrm>
            <a:off x="-771294" y="3859633"/>
            <a:ext cx="609600" cy="609600"/>
          </a:xfrm>
          <a:prstGeom prst="rect">
            <a:avLst/>
          </a:prstGeom>
        </p:spPr>
      </p:pic>
      <p:sp>
        <p:nvSpPr>
          <p:cNvPr id="14" name="矩形 13"/>
          <p:cNvSpPr/>
          <p:nvPr/>
        </p:nvSpPr>
        <p:spPr>
          <a:xfrm>
            <a:off x="1659735" y="2111629"/>
            <a:ext cx="9025246" cy="4385816"/>
          </a:xfrm>
          <a:prstGeom prst="rect">
            <a:avLst/>
          </a:prstGeom>
        </p:spPr>
        <p:txBody>
          <a:bodyPr wrap="square">
            <a:spAutoFit/>
          </a:bodyPr>
          <a:lstStyle/>
          <a:p>
            <a:pPr>
              <a:lnSpc>
                <a:spcPct val="150000"/>
              </a:lnSpc>
            </a:pPr>
            <a:r>
              <a:rPr lang="zh-CN" altLang="en-US" dirty="0" smtClean="0"/>
              <a:t>         </a:t>
            </a:r>
            <a:r>
              <a:rPr lang="zh-CN" altLang="en-US" sz="2400" dirty="0" smtClean="0">
                <a:solidFill>
                  <a:schemeClr val="bg1"/>
                </a:solidFill>
              </a:rPr>
              <a:t>春季是细菌滋生的活跃期，易发生细菌性食物中毒事件。提醒广大家长们不要放松警惕，外出带孩子就餐时，要选择信誉度高证件齐全的饭店，同时养成良好的个人卫生习惯，做好预防工作。</a:t>
            </a:r>
            <a:endParaRPr lang="en-US" altLang="zh-CN" sz="2400" dirty="0" smtClean="0">
              <a:solidFill>
                <a:schemeClr val="bg1"/>
              </a:solidFill>
            </a:endParaRPr>
          </a:p>
          <a:p>
            <a:pPr>
              <a:lnSpc>
                <a:spcPct val="150000"/>
              </a:lnSpc>
            </a:pPr>
            <a:r>
              <a:rPr lang="zh-CN" altLang="en-US" sz="2400" dirty="0" smtClean="0">
                <a:solidFill>
                  <a:schemeClr val="bg1"/>
                </a:solidFill>
              </a:rPr>
              <a:t>       同时春季饮食要注意个人卫生，养成餐前洗手的习惯，降低“病从口入”的风险。要注意节制饮食，暴饮暴食会增加肠胃负担，可能诱发急性肠炎、胆囊炎等。应注意荤素搭配、平衡膳食，多吃富含维生素、纤维素的新鲜蔬菜、水果等清淡健康食品。</a:t>
            </a:r>
            <a:endParaRPr lang="en-US" altLang="zh-CN" sz="2400" dirty="0" smtClean="0">
              <a:solidFill>
                <a:schemeClr val="bg1"/>
              </a:solidFill>
            </a:endParaRPr>
          </a:p>
          <a:p>
            <a:pPr>
              <a:lnSpc>
                <a:spcPct val="150000"/>
              </a:lnSpc>
            </a:pP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2" presetClass="entr" presetSubtype="8" fill="hold" grpId="0" nodeType="afterEffect">
                                  <p:stCondLst>
                                    <p:cond delay="0"/>
                                  </p:stCondLst>
                                  <p:iterate type="lt">
                                    <p:tmPct val="10000"/>
                                  </p:iterate>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par>
                          <p:cTn id="11" fill="hold">
                            <p:stCondLst>
                              <p:cond delay="8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1300"/>
                            </p:stCondLst>
                            <p:childTnLst>
                              <p:par>
                                <p:cTn id="16" presetID="10"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18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2300"/>
                            </p:stCondLst>
                            <p:childTnLst>
                              <p:par>
                                <p:cTn id="24" presetID="47"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29" repeatCount="indefinite" fill="hold" display="0">
                  <p:stCondLst>
                    <p:cond delay="indefinite"/>
                  </p:stCondLst>
                  <p:endCondLst>
                    <p:cond evt="onStopAudio" delay="0">
                      <p:tgtEl>
                        <p:sldTgt/>
                      </p:tgtEl>
                    </p:cond>
                  </p:endCondLst>
                </p:cTn>
                <p:tgtEl>
                  <p:spTgt spid="3"/>
                </p:tgtEl>
              </p:cMediaNode>
            </p:video>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4"/>
          <p:cNvGrpSpPr/>
          <p:nvPr/>
        </p:nvGrpSpPr>
        <p:grpSpPr>
          <a:xfrm>
            <a:off x="0" y="221184"/>
            <a:ext cx="2452396" cy="1513841"/>
            <a:chOff x="995502" y="2672078"/>
            <a:chExt cx="2452396" cy="1513841"/>
          </a:xfrm>
        </p:grpSpPr>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14805" y="2672078"/>
              <a:ext cx="2333093" cy="1513841"/>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95502" y="2672078"/>
              <a:ext cx="545794" cy="529255"/>
            </a:xfrm>
            <a:prstGeom prst="rect">
              <a:avLst/>
            </a:prstGeom>
          </p:spPr>
        </p:pic>
        <p:sp>
          <p:nvSpPr>
            <p:cNvPr id="15" name="文本框 14"/>
            <p:cNvSpPr txBox="1"/>
            <p:nvPr/>
          </p:nvSpPr>
          <p:spPr>
            <a:xfrm>
              <a:off x="1459235" y="3144183"/>
              <a:ext cx="1644233" cy="584775"/>
            </a:xfrm>
            <a:prstGeom prst="rect">
              <a:avLst/>
            </a:prstGeom>
            <a:noFill/>
          </p:spPr>
          <p:txBody>
            <a:bodyPr wrap="none" rtlCol="0">
              <a:spAutoFit/>
            </a:bodyPr>
            <a:lstStyle/>
            <a:p>
              <a:pPr algn="ctr"/>
              <a:r>
                <a:rPr lang="en-US" altLang="zh-CN" sz="3200" dirty="0">
                  <a:solidFill>
                    <a:schemeClr val="accent4">
                      <a:lumMod val="60000"/>
                      <a:lumOff val="40000"/>
                    </a:schemeClr>
                  </a:solidFill>
                </a:rPr>
                <a:t>PART </a:t>
              </a:r>
              <a:r>
                <a:rPr lang="en-US" altLang="zh-CN" sz="3200" dirty="0" smtClean="0">
                  <a:solidFill>
                    <a:schemeClr val="accent4">
                      <a:lumMod val="60000"/>
                      <a:lumOff val="40000"/>
                    </a:schemeClr>
                  </a:solidFill>
                </a:rPr>
                <a:t>1.</a:t>
              </a:r>
              <a:endParaRPr lang="zh-CN" altLang="en-US" sz="3200" dirty="0">
                <a:solidFill>
                  <a:schemeClr val="accent4">
                    <a:lumMod val="60000"/>
                    <a:lumOff val="40000"/>
                  </a:schemeClr>
                </a:solidFill>
              </a:endParaRPr>
            </a:p>
          </p:txBody>
        </p:sp>
      </p:grpSp>
      <p:sp>
        <p:nvSpPr>
          <p:cNvPr id="16" name="文本框 15"/>
          <p:cNvSpPr txBox="1"/>
          <p:nvPr/>
        </p:nvSpPr>
        <p:spPr>
          <a:xfrm>
            <a:off x="2143168" y="699998"/>
            <a:ext cx="4471387" cy="584775"/>
          </a:xfrm>
          <a:prstGeom prst="rect">
            <a:avLst/>
          </a:prstGeom>
          <a:noFill/>
        </p:spPr>
        <p:txBody>
          <a:bodyPr wrap="square" rtlCol="0">
            <a:spAutoFit/>
          </a:bodyPr>
          <a:lstStyle/>
          <a:p>
            <a:pPr algn="ctr"/>
            <a:r>
              <a:rPr lang="zh-CN" altLang="en-US" sz="3200" b="1" dirty="0" smtClean="0">
                <a:solidFill>
                  <a:schemeClr val="accent4">
                    <a:lumMod val="60000"/>
                    <a:lumOff val="40000"/>
                  </a:schemeClr>
                </a:solidFill>
              </a:rPr>
              <a:t>如何正确储存食物</a:t>
            </a:r>
            <a:endParaRPr lang="zh-CN" altLang="en-US" sz="3200" b="1" dirty="0">
              <a:solidFill>
                <a:schemeClr val="accent4">
                  <a:lumMod val="60000"/>
                  <a:lumOff val="40000"/>
                </a:schemeClr>
              </a:solidFill>
            </a:endParaRPr>
          </a:p>
        </p:txBody>
      </p:sp>
      <p:sp>
        <p:nvSpPr>
          <p:cNvPr id="25" name="矩形 24"/>
          <p:cNvSpPr/>
          <p:nvPr/>
        </p:nvSpPr>
        <p:spPr>
          <a:xfrm>
            <a:off x="1021278" y="1757549"/>
            <a:ext cx="7358743" cy="4893647"/>
          </a:xfrm>
          <a:prstGeom prst="rect">
            <a:avLst/>
          </a:prstGeom>
        </p:spPr>
        <p:txBody>
          <a:bodyPr wrap="square">
            <a:spAutoFit/>
          </a:bodyPr>
          <a:lstStyle/>
          <a:p>
            <a:pPr fontAlgn="auto">
              <a:lnSpc>
                <a:spcPct val="150000"/>
              </a:lnSpc>
            </a:pPr>
            <a:r>
              <a:rPr lang="zh-CN" altLang="en-US" sz="2400" dirty="0" smtClean="0">
                <a:latin typeface="宋体" pitchFamily="2" charset="-122"/>
                <a:ea typeface="宋体" pitchFamily="2" charset="-122"/>
              </a:rPr>
              <a:t>    </a:t>
            </a:r>
            <a:r>
              <a:rPr lang="zh-CN" altLang="en-US" sz="2400" dirty="0" smtClean="0">
                <a:solidFill>
                  <a:schemeClr val="bg1"/>
                </a:solidFill>
                <a:latin typeface="+mn-ea"/>
              </a:rPr>
              <a:t>热的食物不能直接放入冰箱，需放凉至室温后用保鲜膜覆盖或用食品专用容器密闭盛装再放入冰箱冷藏室。否则，热的食物直接放入低温环境，会引起水蒸气凝结，容易生长霉菌，导致冰箱内环境或其他食物发生霉变。需要提醒的是，荤菜应尽量在餐后</a:t>
            </a:r>
            <a:r>
              <a:rPr lang="en-US" altLang="zh-CN" sz="2400" dirty="0" smtClean="0">
                <a:solidFill>
                  <a:schemeClr val="bg1"/>
                </a:solidFill>
                <a:latin typeface="+mn-ea"/>
              </a:rPr>
              <a:t>2</a:t>
            </a:r>
            <a:r>
              <a:rPr lang="zh-CN" altLang="en-US" sz="2400" dirty="0" smtClean="0">
                <a:solidFill>
                  <a:schemeClr val="bg1"/>
                </a:solidFill>
                <a:latin typeface="+mn-ea"/>
              </a:rPr>
              <a:t>小时内放入冰箱，以避免细菌在一些高蛋白、高脂肪的剩菜上繁殖，产生有害物质，如硫化氢、胺类、酚类等。</a:t>
            </a:r>
          </a:p>
          <a:p>
            <a:endParaRPr lang="zh-CN" altLang="en-US" sz="2400" dirty="0">
              <a:solidFill>
                <a:schemeClr val="accent4">
                  <a:lumMod val="60000"/>
                  <a:lumOff val="40000"/>
                </a:schemeClr>
              </a:solidFill>
              <a:latin typeface="+mn-ea"/>
            </a:endParaRPr>
          </a:p>
        </p:txBody>
      </p:sp>
      <p:pic>
        <p:nvPicPr>
          <p:cNvPr id="2051" name="Picture 3"/>
          <p:cNvPicPr>
            <a:picLocks noChangeAspect="1" noChangeArrowheads="1"/>
          </p:cNvPicPr>
          <p:nvPr/>
        </p:nvPicPr>
        <p:blipFill>
          <a:blip r:embed="rId4" cstate="print"/>
          <a:srcRect/>
          <a:stretch>
            <a:fillRect/>
          </a:stretch>
        </p:blipFill>
        <p:spPr bwMode="auto">
          <a:xfrm>
            <a:off x="8930244" y="190005"/>
            <a:ext cx="3261756" cy="2555141"/>
          </a:xfrm>
          <a:prstGeom prst="rect">
            <a:avLst/>
          </a:prstGeom>
          <a:noFill/>
          <a:ln w="9525">
            <a:noFill/>
            <a:miter lim="800000"/>
            <a:headEnd/>
            <a:tailEnd/>
          </a:ln>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4"/>
          <p:cNvGrpSpPr/>
          <p:nvPr/>
        </p:nvGrpSpPr>
        <p:grpSpPr>
          <a:xfrm>
            <a:off x="0" y="233059"/>
            <a:ext cx="2452396" cy="1513841"/>
            <a:chOff x="995502" y="2672078"/>
            <a:chExt cx="2452396" cy="1513841"/>
          </a:xfrm>
        </p:grpSpPr>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14805" y="2672078"/>
              <a:ext cx="2333093" cy="1513841"/>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95502" y="2672078"/>
              <a:ext cx="545794" cy="529255"/>
            </a:xfrm>
            <a:prstGeom prst="rect">
              <a:avLst/>
            </a:prstGeom>
          </p:spPr>
        </p:pic>
        <p:sp>
          <p:nvSpPr>
            <p:cNvPr id="15" name="文本框 14"/>
            <p:cNvSpPr txBox="1"/>
            <p:nvPr/>
          </p:nvSpPr>
          <p:spPr>
            <a:xfrm>
              <a:off x="1459235" y="3144183"/>
              <a:ext cx="1644233" cy="584775"/>
            </a:xfrm>
            <a:prstGeom prst="rect">
              <a:avLst/>
            </a:prstGeom>
            <a:noFill/>
          </p:spPr>
          <p:txBody>
            <a:bodyPr wrap="none" rtlCol="0">
              <a:spAutoFit/>
            </a:bodyPr>
            <a:lstStyle/>
            <a:p>
              <a:pPr algn="ctr"/>
              <a:r>
                <a:rPr lang="en-US" altLang="zh-CN" sz="3200" dirty="0">
                  <a:solidFill>
                    <a:schemeClr val="accent4">
                      <a:lumMod val="60000"/>
                      <a:lumOff val="40000"/>
                    </a:schemeClr>
                  </a:solidFill>
                </a:rPr>
                <a:t>PART </a:t>
              </a:r>
              <a:r>
                <a:rPr lang="en-US" altLang="zh-CN" sz="3200" dirty="0" smtClean="0">
                  <a:solidFill>
                    <a:schemeClr val="accent4">
                      <a:lumMod val="60000"/>
                      <a:lumOff val="40000"/>
                    </a:schemeClr>
                  </a:solidFill>
                </a:rPr>
                <a:t>2.</a:t>
              </a:r>
              <a:endParaRPr lang="zh-CN" altLang="en-US" sz="3200" dirty="0">
                <a:solidFill>
                  <a:schemeClr val="accent4">
                    <a:lumMod val="60000"/>
                    <a:lumOff val="40000"/>
                  </a:schemeClr>
                </a:solidFill>
              </a:endParaRPr>
            </a:p>
          </p:txBody>
        </p:sp>
      </p:grpSp>
      <p:sp>
        <p:nvSpPr>
          <p:cNvPr id="16" name="文本框 15"/>
          <p:cNvSpPr txBox="1"/>
          <p:nvPr/>
        </p:nvSpPr>
        <p:spPr>
          <a:xfrm>
            <a:off x="2261922" y="699997"/>
            <a:ext cx="3901372" cy="584775"/>
          </a:xfrm>
          <a:prstGeom prst="rect">
            <a:avLst/>
          </a:prstGeom>
          <a:noFill/>
        </p:spPr>
        <p:txBody>
          <a:bodyPr wrap="square" rtlCol="0">
            <a:spAutoFit/>
          </a:bodyPr>
          <a:lstStyle/>
          <a:p>
            <a:pPr algn="ctr"/>
            <a:r>
              <a:rPr lang="zh-CN" altLang="en-US" sz="3200" b="1" dirty="0" smtClean="0">
                <a:solidFill>
                  <a:schemeClr val="accent4">
                    <a:lumMod val="60000"/>
                    <a:lumOff val="40000"/>
                  </a:schemeClr>
                </a:solidFill>
              </a:rPr>
              <a:t>储存温度注意事项</a:t>
            </a:r>
            <a:endParaRPr lang="zh-CN" altLang="en-US" sz="3200" b="1" dirty="0">
              <a:solidFill>
                <a:schemeClr val="accent4">
                  <a:lumMod val="60000"/>
                  <a:lumOff val="40000"/>
                </a:schemeClr>
              </a:solidFill>
            </a:endParaRPr>
          </a:p>
        </p:txBody>
      </p:sp>
      <p:sp>
        <p:nvSpPr>
          <p:cNvPr id="25" name="矩形 24"/>
          <p:cNvSpPr/>
          <p:nvPr/>
        </p:nvSpPr>
        <p:spPr>
          <a:xfrm>
            <a:off x="1520042" y="2232562"/>
            <a:ext cx="7148945" cy="2797048"/>
          </a:xfrm>
          <a:prstGeom prst="rect">
            <a:avLst/>
          </a:prstGeom>
        </p:spPr>
        <p:txBody>
          <a:bodyPr wrap="square">
            <a:spAutoFit/>
          </a:bodyPr>
          <a:lstStyle/>
          <a:p>
            <a:pPr>
              <a:lnSpc>
                <a:spcPct val="150000"/>
              </a:lnSpc>
            </a:pPr>
            <a:r>
              <a:rPr lang="zh-CN" altLang="en-US" sz="2400" dirty="0" smtClean="0">
                <a:solidFill>
                  <a:schemeClr val="bg1"/>
                </a:solidFill>
                <a:latin typeface="+mn-ea"/>
              </a:rPr>
              <a:t>       冷藏室温度应设在</a:t>
            </a:r>
            <a:r>
              <a:rPr lang="en-US" altLang="zh-CN" sz="2400" dirty="0" smtClean="0">
                <a:solidFill>
                  <a:schemeClr val="bg1"/>
                </a:solidFill>
                <a:latin typeface="+mn-ea"/>
              </a:rPr>
              <a:t>0-8°C</a:t>
            </a:r>
            <a:r>
              <a:rPr lang="zh-CN" altLang="en-US" sz="2400" dirty="0" smtClean="0">
                <a:solidFill>
                  <a:schemeClr val="bg1"/>
                </a:solidFill>
                <a:latin typeface="+mn-ea"/>
              </a:rPr>
              <a:t>之间，有利于减缓某些微生物的繁殖速度，降低食物中有害细菌过度生长或产生毒素的可能性。冷冻温度应设置在</a:t>
            </a:r>
            <a:r>
              <a:rPr lang="en-US" altLang="zh-CN" sz="2400" dirty="0" smtClean="0">
                <a:solidFill>
                  <a:schemeClr val="bg1"/>
                </a:solidFill>
                <a:latin typeface="+mn-ea"/>
              </a:rPr>
              <a:t>-12°C</a:t>
            </a:r>
            <a:r>
              <a:rPr lang="zh-CN" altLang="en-US" sz="2400" dirty="0" smtClean="0">
                <a:solidFill>
                  <a:schemeClr val="bg1"/>
                </a:solidFill>
                <a:latin typeface="+mn-ea"/>
              </a:rPr>
              <a:t>以下，标识有贮存温度的，应按标识的温度贮存。剩饭剩菜不推荐放在冷冻层保存。</a:t>
            </a:r>
            <a:endParaRPr lang="zh-CN" altLang="en-US" sz="2400" dirty="0">
              <a:solidFill>
                <a:schemeClr val="bg1"/>
              </a:solidFill>
              <a:latin typeface="+mn-ea"/>
            </a:endParaRPr>
          </a:p>
        </p:txBody>
      </p:sp>
      <p:pic>
        <p:nvPicPr>
          <p:cNvPr id="3074" name="Picture 2"/>
          <p:cNvPicPr>
            <a:picLocks noChangeAspect="1" noChangeArrowheads="1"/>
          </p:cNvPicPr>
          <p:nvPr/>
        </p:nvPicPr>
        <p:blipFill>
          <a:blip r:embed="rId4" cstate="print"/>
          <a:srcRect/>
          <a:stretch>
            <a:fillRect/>
          </a:stretch>
        </p:blipFill>
        <p:spPr bwMode="auto">
          <a:xfrm>
            <a:off x="9215252" y="207449"/>
            <a:ext cx="2976748" cy="2678255"/>
          </a:xfrm>
          <a:prstGeom prst="rect">
            <a:avLst/>
          </a:prstGeom>
          <a:noFill/>
          <a:ln w="9525">
            <a:noFill/>
            <a:miter lim="800000"/>
            <a:headEnd/>
            <a:tailEnd/>
          </a:ln>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4"/>
          <p:cNvGrpSpPr/>
          <p:nvPr/>
        </p:nvGrpSpPr>
        <p:grpSpPr>
          <a:xfrm>
            <a:off x="199544" y="233058"/>
            <a:ext cx="2452396" cy="1513841"/>
            <a:chOff x="995502" y="2672078"/>
            <a:chExt cx="2452396" cy="1513841"/>
          </a:xfrm>
        </p:grpSpPr>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14805" y="2672078"/>
              <a:ext cx="2333093" cy="1513841"/>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95502" y="2672078"/>
              <a:ext cx="545794" cy="529255"/>
            </a:xfrm>
            <a:prstGeom prst="rect">
              <a:avLst/>
            </a:prstGeom>
          </p:spPr>
        </p:pic>
        <p:sp>
          <p:nvSpPr>
            <p:cNvPr id="15" name="文本框 14"/>
            <p:cNvSpPr txBox="1"/>
            <p:nvPr/>
          </p:nvSpPr>
          <p:spPr>
            <a:xfrm>
              <a:off x="1459235" y="3144183"/>
              <a:ext cx="1644233" cy="584775"/>
            </a:xfrm>
            <a:prstGeom prst="rect">
              <a:avLst/>
            </a:prstGeom>
            <a:noFill/>
          </p:spPr>
          <p:txBody>
            <a:bodyPr wrap="none" rtlCol="0">
              <a:spAutoFit/>
            </a:bodyPr>
            <a:lstStyle/>
            <a:p>
              <a:pPr algn="ctr"/>
              <a:r>
                <a:rPr lang="en-US" altLang="zh-CN" sz="3200" dirty="0">
                  <a:solidFill>
                    <a:schemeClr val="accent4">
                      <a:lumMod val="60000"/>
                      <a:lumOff val="40000"/>
                    </a:schemeClr>
                  </a:solidFill>
                </a:rPr>
                <a:t>PART </a:t>
              </a:r>
              <a:r>
                <a:rPr lang="en-US" altLang="zh-CN" sz="3200" dirty="0" smtClean="0">
                  <a:solidFill>
                    <a:schemeClr val="accent4">
                      <a:lumMod val="60000"/>
                      <a:lumOff val="40000"/>
                    </a:schemeClr>
                  </a:solidFill>
                </a:rPr>
                <a:t>3.</a:t>
              </a:r>
              <a:endParaRPr lang="zh-CN" altLang="en-US" sz="3200" dirty="0">
                <a:solidFill>
                  <a:schemeClr val="accent4">
                    <a:lumMod val="60000"/>
                    <a:lumOff val="40000"/>
                  </a:schemeClr>
                </a:solidFill>
              </a:endParaRPr>
            </a:p>
          </p:txBody>
        </p:sp>
      </p:grpSp>
      <p:sp>
        <p:nvSpPr>
          <p:cNvPr id="16" name="文本框 15"/>
          <p:cNvSpPr txBox="1"/>
          <p:nvPr/>
        </p:nvSpPr>
        <p:spPr>
          <a:xfrm>
            <a:off x="1466273" y="723749"/>
            <a:ext cx="5848925" cy="584775"/>
          </a:xfrm>
          <a:prstGeom prst="rect">
            <a:avLst/>
          </a:prstGeom>
          <a:noFill/>
        </p:spPr>
        <p:txBody>
          <a:bodyPr wrap="square" rtlCol="0">
            <a:spAutoFit/>
          </a:bodyPr>
          <a:lstStyle/>
          <a:p>
            <a:pPr algn="ctr"/>
            <a:r>
              <a:rPr lang="zh-CN" altLang="en-US" sz="3200" b="1" dirty="0" smtClean="0">
                <a:solidFill>
                  <a:schemeClr val="accent4">
                    <a:lumMod val="60000"/>
                    <a:lumOff val="40000"/>
                  </a:schemeClr>
                </a:solidFill>
              </a:rPr>
              <a:t>怎样规范留样食品</a:t>
            </a:r>
            <a:endParaRPr lang="zh-CN" altLang="en-US" sz="3200" b="1" dirty="0">
              <a:solidFill>
                <a:schemeClr val="accent4">
                  <a:lumMod val="60000"/>
                  <a:lumOff val="40000"/>
                </a:schemeClr>
              </a:solidFill>
            </a:endParaRPr>
          </a:p>
        </p:txBody>
      </p:sp>
      <p:sp>
        <p:nvSpPr>
          <p:cNvPr id="25" name="矩形 24"/>
          <p:cNvSpPr/>
          <p:nvPr/>
        </p:nvSpPr>
        <p:spPr>
          <a:xfrm>
            <a:off x="1706089" y="2128192"/>
            <a:ext cx="6096000" cy="3351046"/>
          </a:xfrm>
          <a:prstGeom prst="rect">
            <a:avLst/>
          </a:prstGeom>
        </p:spPr>
        <p:txBody>
          <a:bodyPr>
            <a:spAutoFit/>
          </a:bodyPr>
          <a:lstStyle/>
          <a:p>
            <a:pPr>
              <a:lnSpc>
                <a:spcPct val="150000"/>
              </a:lnSpc>
            </a:pPr>
            <a:r>
              <a:rPr lang="zh-CN" altLang="en-US" sz="2000" dirty="0" smtClean="0">
                <a:solidFill>
                  <a:schemeClr val="bg1"/>
                </a:solidFill>
              </a:rPr>
              <a:t>        </a:t>
            </a:r>
            <a:r>
              <a:rPr lang="zh-CN" altLang="en-US" sz="2400" dirty="0" smtClean="0">
                <a:solidFill>
                  <a:schemeClr val="bg1"/>
                </a:solidFill>
                <a:latin typeface="+mn-ea"/>
              </a:rPr>
              <a:t>应使用专用的留样柜留样盒留样食品，</a:t>
            </a:r>
            <a:r>
              <a:rPr lang="en-US" altLang="zh-CN" sz="2400" dirty="0" smtClean="0">
                <a:solidFill>
                  <a:schemeClr val="bg1"/>
                </a:solidFill>
                <a:latin typeface="+mn-ea"/>
              </a:rPr>
              <a:t>1</a:t>
            </a:r>
            <a:r>
              <a:rPr lang="zh-CN" altLang="en-US" sz="2400" dirty="0" smtClean="0">
                <a:solidFill>
                  <a:schemeClr val="bg1"/>
                </a:solidFill>
                <a:latin typeface="+mn-ea"/>
              </a:rPr>
              <a:t>个样品</a:t>
            </a:r>
            <a:r>
              <a:rPr lang="en-US" altLang="zh-CN" sz="2400" dirty="0" smtClean="0">
                <a:solidFill>
                  <a:schemeClr val="bg1"/>
                </a:solidFill>
                <a:latin typeface="+mn-ea"/>
              </a:rPr>
              <a:t>1</a:t>
            </a:r>
            <a:r>
              <a:rPr lang="zh-CN" altLang="en-US" sz="2400" dirty="0" smtClean="0">
                <a:solidFill>
                  <a:schemeClr val="bg1"/>
                </a:solidFill>
                <a:latin typeface="+mn-ea"/>
              </a:rPr>
              <a:t>盒，数量不少于</a:t>
            </a:r>
            <a:r>
              <a:rPr lang="en-US" altLang="zh-CN" sz="2400" dirty="0" smtClean="0">
                <a:solidFill>
                  <a:schemeClr val="bg1"/>
                </a:solidFill>
                <a:latin typeface="+mn-ea"/>
              </a:rPr>
              <a:t>125</a:t>
            </a:r>
            <a:r>
              <a:rPr lang="zh-CN" altLang="en-US" sz="2400" dirty="0" smtClean="0">
                <a:solidFill>
                  <a:schemeClr val="bg1"/>
                </a:solidFill>
                <a:latin typeface="+mn-ea"/>
              </a:rPr>
              <a:t>克且能满足实际检测需要，密闭存放留样柜中，时间不少于</a:t>
            </a:r>
            <a:r>
              <a:rPr lang="en-US" altLang="zh-CN" sz="2400" dirty="0" smtClean="0">
                <a:solidFill>
                  <a:schemeClr val="bg1"/>
                </a:solidFill>
                <a:latin typeface="+mn-ea"/>
              </a:rPr>
              <a:t>48</a:t>
            </a:r>
            <a:r>
              <a:rPr lang="zh-CN" altLang="en-US" sz="2400" dirty="0" smtClean="0">
                <a:solidFill>
                  <a:schemeClr val="bg1"/>
                </a:solidFill>
                <a:latin typeface="+mn-ea"/>
              </a:rPr>
              <a:t>小时，双人双锁管理，每餐按照食品名称、数量、时间、留样人、品尝人等要求完整记录留样情况。</a:t>
            </a:r>
            <a:endParaRPr lang="zh-CN" altLang="en-US" sz="2400" dirty="0">
              <a:solidFill>
                <a:schemeClr val="bg1"/>
              </a:solidFill>
              <a:latin typeface="+mn-ea"/>
            </a:endParaRPr>
          </a:p>
        </p:txBody>
      </p:sp>
      <p:pic>
        <p:nvPicPr>
          <p:cNvPr id="4098" name="Picture 2"/>
          <p:cNvPicPr>
            <a:picLocks noChangeAspect="1" noChangeArrowheads="1"/>
          </p:cNvPicPr>
          <p:nvPr/>
        </p:nvPicPr>
        <p:blipFill>
          <a:blip r:embed="rId4" cstate="print"/>
          <a:srcRect/>
          <a:stretch>
            <a:fillRect/>
          </a:stretch>
        </p:blipFill>
        <p:spPr bwMode="auto">
          <a:xfrm>
            <a:off x="9102437" y="213755"/>
            <a:ext cx="2887683" cy="2861953"/>
          </a:xfrm>
          <a:prstGeom prst="rect">
            <a:avLst/>
          </a:prstGeom>
          <a:noFill/>
          <a:ln w="9525">
            <a:noFill/>
            <a:miter lim="800000"/>
            <a:headEnd/>
            <a:tailEnd/>
          </a:ln>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4"/>
          <p:cNvGrpSpPr/>
          <p:nvPr/>
        </p:nvGrpSpPr>
        <p:grpSpPr>
          <a:xfrm>
            <a:off x="0" y="149931"/>
            <a:ext cx="2452396" cy="1513841"/>
            <a:chOff x="995502" y="2672078"/>
            <a:chExt cx="2452396" cy="1513841"/>
          </a:xfrm>
        </p:grpSpPr>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14805" y="2672078"/>
              <a:ext cx="2333093" cy="1513841"/>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95502" y="2672078"/>
              <a:ext cx="545794" cy="529255"/>
            </a:xfrm>
            <a:prstGeom prst="rect">
              <a:avLst/>
            </a:prstGeom>
          </p:spPr>
        </p:pic>
        <p:sp>
          <p:nvSpPr>
            <p:cNvPr id="15" name="文本框 14"/>
            <p:cNvSpPr txBox="1"/>
            <p:nvPr/>
          </p:nvSpPr>
          <p:spPr>
            <a:xfrm>
              <a:off x="1494861" y="2989804"/>
              <a:ext cx="1644233" cy="584775"/>
            </a:xfrm>
            <a:prstGeom prst="rect">
              <a:avLst/>
            </a:prstGeom>
            <a:noFill/>
          </p:spPr>
          <p:txBody>
            <a:bodyPr wrap="none" rtlCol="0">
              <a:spAutoFit/>
            </a:bodyPr>
            <a:lstStyle/>
            <a:p>
              <a:pPr algn="ctr"/>
              <a:r>
                <a:rPr lang="en-US" altLang="zh-CN" sz="3200" dirty="0">
                  <a:solidFill>
                    <a:schemeClr val="accent4">
                      <a:lumMod val="60000"/>
                      <a:lumOff val="40000"/>
                    </a:schemeClr>
                  </a:solidFill>
                </a:rPr>
                <a:t>PART </a:t>
              </a:r>
              <a:r>
                <a:rPr lang="en-US" altLang="zh-CN" sz="3200" dirty="0" smtClean="0">
                  <a:solidFill>
                    <a:schemeClr val="accent4">
                      <a:lumMod val="60000"/>
                      <a:lumOff val="40000"/>
                    </a:schemeClr>
                  </a:solidFill>
                </a:rPr>
                <a:t>4.</a:t>
              </a:r>
              <a:endParaRPr lang="zh-CN" altLang="en-US" sz="3200" dirty="0">
                <a:solidFill>
                  <a:schemeClr val="accent4">
                    <a:lumMod val="60000"/>
                    <a:lumOff val="40000"/>
                  </a:schemeClr>
                </a:solidFill>
              </a:endParaRPr>
            </a:p>
          </p:txBody>
        </p:sp>
      </p:grpSp>
      <p:sp>
        <p:nvSpPr>
          <p:cNvPr id="16" name="文本框 15"/>
          <p:cNvSpPr txBox="1"/>
          <p:nvPr/>
        </p:nvSpPr>
        <p:spPr>
          <a:xfrm>
            <a:off x="1359394" y="498118"/>
            <a:ext cx="5848925" cy="584775"/>
          </a:xfrm>
          <a:prstGeom prst="rect">
            <a:avLst/>
          </a:prstGeom>
          <a:noFill/>
        </p:spPr>
        <p:txBody>
          <a:bodyPr wrap="square" rtlCol="0">
            <a:spAutoFit/>
          </a:bodyPr>
          <a:lstStyle/>
          <a:p>
            <a:pPr algn="ctr"/>
            <a:r>
              <a:rPr lang="zh-CN" altLang="en-US" sz="3200" dirty="0" smtClean="0">
                <a:solidFill>
                  <a:schemeClr val="accent4">
                    <a:lumMod val="60000"/>
                    <a:lumOff val="40000"/>
                  </a:schemeClr>
                </a:solidFill>
                <a:latin typeface="+mj-lt"/>
              </a:rPr>
              <a:t>食堂切记五个禁止</a:t>
            </a:r>
            <a:endParaRPr lang="zh-CN" altLang="en-US" sz="3200" b="1" dirty="0">
              <a:solidFill>
                <a:schemeClr val="accent4">
                  <a:lumMod val="60000"/>
                  <a:lumOff val="40000"/>
                </a:schemeClr>
              </a:solidFill>
              <a:latin typeface="+mj-lt"/>
            </a:endParaRPr>
          </a:p>
        </p:txBody>
      </p:sp>
      <p:sp>
        <p:nvSpPr>
          <p:cNvPr id="25" name="矩形 24"/>
          <p:cNvSpPr/>
          <p:nvPr/>
        </p:nvSpPr>
        <p:spPr>
          <a:xfrm>
            <a:off x="166254" y="1613825"/>
            <a:ext cx="7790214" cy="5078313"/>
          </a:xfrm>
          <a:prstGeom prst="rect">
            <a:avLst/>
          </a:prstGeom>
        </p:spPr>
        <p:txBody>
          <a:bodyPr wrap="square">
            <a:spAutoFit/>
          </a:bodyPr>
          <a:lstStyle/>
          <a:p>
            <a:pPr fontAlgn="auto">
              <a:lnSpc>
                <a:spcPct val="150000"/>
              </a:lnSpc>
            </a:pPr>
            <a:r>
              <a:rPr lang="zh-CN" altLang="en-US" sz="2400" dirty="0" smtClean="0">
                <a:solidFill>
                  <a:schemeClr val="bg1"/>
                </a:solidFill>
                <a:latin typeface="+mn-ea"/>
              </a:rPr>
              <a:t>（一）禁止采购、贮存、使用亚硝酸盐（包括亚硝  酸钠、亚硝酸钾）。</a:t>
            </a:r>
          </a:p>
          <a:p>
            <a:pPr fontAlgn="auto">
              <a:lnSpc>
                <a:spcPct val="150000"/>
              </a:lnSpc>
            </a:pPr>
            <a:r>
              <a:rPr lang="zh-CN" altLang="en-US" sz="2400" dirty="0" smtClean="0">
                <a:solidFill>
                  <a:schemeClr val="bg1"/>
                </a:solidFill>
                <a:latin typeface="+mn-ea"/>
              </a:rPr>
              <a:t>（二）禁止采购、使用散装食用油、散装食盐。</a:t>
            </a:r>
          </a:p>
          <a:p>
            <a:pPr fontAlgn="auto">
              <a:lnSpc>
                <a:spcPct val="150000"/>
              </a:lnSpc>
            </a:pPr>
            <a:r>
              <a:rPr lang="zh-CN" altLang="en-US" sz="2400" dirty="0" smtClean="0">
                <a:solidFill>
                  <a:schemeClr val="bg1"/>
                </a:solidFill>
                <a:latin typeface="+mn-ea"/>
              </a:rPr>
              <a:t>（三）禁止学校食堂制售冷食类食品（水果除外）、生食类食品、裱花蛋糕、现榨果蔬汁。</a:t>
            </a:r>
          </a:p>
          <a:p>
            <a:pPr fontAlgn="auto">
              <a:lnSpc>
                <a:spcPct val="150000"/>
              </a:lnSpc>
            </a:pPr>
            <a:r>
              <a:rPr lang="zh-CN" altLang="en-US" sz="2400" dirty="0" smtClean="0">
                <a:solidFill>
                  <a:schemeClr val="bg1"/>
                </a:solidFill>
                <a:latin typeface="+mn-ea"/>
              </a:rPr>
              <a:t>（四）禁止学校食堂加工制作四季豆、野生蘑菇、鲜黄花菜、发青发芽土豆等高风险食品。</a:t>
            </a:r>
          </a:p>
          <a:p>
            <a:pPr fontAlgn="auto">
              <a:lnSpc>
                <a:spcPct val="150000"/>
              </a:lnSpc>
            </a:pPr>
            <a:r>
              <a:rPr lang="zh-CN" altLang="en-US" sz="2400" dirty="0" smtClean="0">
                <a:solidFill>
                  <a:schemeClr val="bg1"/>
                </a:solidFill>
                <a:latin typeface="+mn-ea"/>
              </a:rPr>
              <a:t>（五）禁止采购、使用</a:t>
            </a:r>
            <a:r>
              <a:rPr lang="en-US" altLang="zh-CN" sz="2400" dirty="0" smtClean="0">
                <a:solidFill>
                  <a:schemeClr val="bg1"/>
                </a:solidFill>
                <a:latin typeface="+mn-ea"/>
              </a:rPr>
              <a:t>《</a:t>
            </a:r>
            <a:r>
              <a:rPr lang="zh-CN" altLang="en-US" sz="2400" dirty="0" smtClean="0">
                <a:solidFill>
                  <a:schemeClr val="bg1"/>
                </a:solidFill>
                <a:latin typeface="+mn-ea"/>
              </a:rPr>
              <a:t>食品安全法</a:t>
            </a:r>
            <a:r>
              <a:rPr lang="en-US" altLang="zh-CN" sz="2400" dirty="0" smtClean="0">
                <a:solidFill>
                  <a:schemeClr val="bg1"/>
                </a:solidFill>
                <a:latin typeface="+mn-ea"/>
              </a:rPr>
              <a:t>》</a:t>
            </a:r>
            <a:r>
              <a:rPr lang="zh-CN" altLang="en-US" sz="2400" dirty="0" smtClean="0">
                <a:solidFill>
                  <a:schemeClr val="bg1"/>
                </a:solidFill>
                <a:latin typeface="+mn-ea"/>
              </a:rPr>
              <a:t>明令禁止生产经营的其他食品及食品相关产品。</a:t>
            </a:r>
            <a:endParaRPr lang="zh-CN" altLang="en-US" sz="2400" dirty="0">
              <a:solidFill>
                <a:schemeClr val="bg1"/>
              </a:solidFill>
              <a:latin typeface="+mn-ea"/>
            </a:endParaRPr>
          </a:p>
        </p:txBody>
      </p:sp>
      <p:pic>
        <p:nvPicPr>
          <p:cNvPr id="5122" name="Picture 2"/>
          <p:cNvPicPr>
            <a:picLocks noChangeAspect="1" noChangeArrowheads="1"/>
          </p:cNvPicPr>
          <p:nvPr/>
        </p:nvPicPr>
        <p:blipFill>
          <a:blip r:embed="rId4" cstate="print"/>
          <a:srcRect/>
          <a:stretch>
            <a:fillRect/>
          </a:stretch>
        </p:blipFill>
        <p:spPr bwMode="auto">
          <a:xfrm>
            <a:off x="8039595" y="288040"/>
            <a:ext cx="3956461" cy="2695575"/>
          </a:xfrm>
          <a:prstGeom prst="rect">
            <a:avLst/>
          </a:prstGeom>
          <a:noFill/>
          <a:ln w="9525">
            <a:noFill/>
            <a:miter lim="800000"/>
            <a:headEnd/>
            <a:tailEnd/>
          </a:ln>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4"/>
          <p:cNvGrpSpPr/>
          <p:nvPr/>
        </p:nvGrpSpPr>
        <p:grpSpPr>
          <a:xfrm>
            <a:off x="187669" y="149931"/>
            <a:ext cx="2416770" cy="1513841"/>
            <a:chOff x="995502" y="2588950"/>
            <a:chExt cx="2416770" cy="1513841"/>
          </a:xfrm>
        </p:grpSpPr>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79179" y="2588950"/>
              <a:ext cx="2333093" cy="1513841"/>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95502" y="2672078"/>
              <a:ext cx="545794" cy="529255"/>
            </a:xfrm>
            <a:prstGeom prst="rect">
              <a:avLst/>
            </a:prstGeom>
          </p:spPr>
        </p:pic>
        <p:sp>
          <p:nvSpPr>
            <p:cNvPr id="15" name="文本框 14"/>
            <p:cNvSpPr txBox="1"/>
            <p:nvPr/>
          </p:nvSpPr>
          <p:spPr>
            <a:xfrm>
              <a:off x="1460183" y="2930427"/>
              <a:ext cx="1618585" cy="584775"/>
            </a:xfrm>
            <a:prstGeom prst="rect">
              <a:avLst/>
            </a:prstGeom>
            <a:noFill/>
          </p:spPr>
          <p:txBody>
            <a:bodyPr wrap="none" rtlCol="0">
              <a:spAutoFit/>
            </a:bodyPr>
            <a:lstStyle/>
            <a:p>
              <a:pPr algn="ctr"/>
              <a:r>
                <a:rPr lang="en-US" altLang="zh-CN" sz="3200" dirty="0">
                  <a:solidFill>
                    <a:schemeClr val="accent4">
                      <a:lumMod val="60000"/>
                      <a:lumOff val="40000"/>
                    </a:schemeClr>
                  </a:solidFill>
                </a:rPr>
                <a:t>PART </a:t>
              </a:r>
              <a:r>
                <a:rPr lang="en-US" altLang="zh-CN" sz="3200" dirty="0" smtClean="0">
                  <a:solidFill>
                    <a:schemeClr val="accent4">
                      <a:lumMod val="60000"/>
                      <a:lumOff val="40000"/>
                    </a:schemeClr>
                  </a:solidFill>
                </a:rPr>
                <a:t>5</a:t>
              </a:r>
              <a:r>
                <a:rPr lang="en-US" altLang="zh-CN" sz="2400" dirty="0" smtClean="0">
                  <a:solidFill>
                    <a:schemeClr val="accent4">
                      <a:lumMod val="60000"/>
                      <a:lumOff val="40000"/>
                    </a:schemeClr>
                  </a:solidFill>
                </a:rPr>
                <a:t>.</a:t>
              </a:r>
              <a:endParaRPr lang="zh-CN" altLang="en-US" sz="2400" dirty="0">
                <a:solidFill>
                  <a:schemeClr val="accent4">
                    <a:lumMod val="60000"/>
                    <a:lumOff val="40000"/>
                  </a:schemeClr>
                </a:solidFill>
              </a:endParaRPr>
            </a:p>
          </p:txBody>
        </p:sp>
      </p:grpSp>
      <p:sp>
        <p:nvSpPr>
          <p:cNvPr id="16" name="文本框 15"/>
          <p:cNvSpPr txBox="1"/>
          <p:nvPr/>
        </p:nvSpPr>
        <p:spPr>
          <a:xfrm>
            <a:off x="1561276" y="486243"/>
            <a:ext cx="5848925" cy="584775"/>
          </a:xfrm>
          <a:prstGeom prst="rect">
            <a:avLst/>
          </a:prstGeom>
          <a:noFill/>
        </p:spPr>
        <p:txBody>
          <a:bodyPr wrap="square" rtlCol="0">
            <a:spAutoFit/>
          </a:bodyPr>
          <a:lstStyle/>
          <a:p>
            <a:pPr algn="ctr"/>
            <a:r>
              <a:rPr lang="zh-CN" altLang="en-US" sz="3200" b="1" dirty="0" smtClean="0">
                <a:solidFill>
                  <a:schemeClr val="accent4">
                    <a:lumMod val="60000"/>
                    <a:lumOff val="40000"/>
                  </a:schemeClr>
                </a:solidFill>
              </a:rPr>
              <a:t>食品安全五大要点</a:t>
            </a:r>
            <a:endParaRPr lang="zh-CN" altLang="en-US" sz="3200" b="1" dirty="0">
              <a:solidFill>
                <a:schemeClr val="accent4">
                  <a:lumMod val="60000"/>
                  <a:lumOff val="40000"/>
                </a:schemeClr>
              </a:solidFill>
            </a:endParaRPr>
          </a:p>
        </p:txBody>
      </p:sp>
      <p:sp>
        <p:nvSpPr>
          <p:cNvPr id="25" name="矩形 24"/>
          <p:cNvSpPr/>
          <p:nvPr/>
        </p:nvSpPr>
        <p:spPr>
          <a:xfrm>
            <a:off x="142504" y="1673202"/>
            <a:ext cx="6899564" cy="461665"/>
          </a:xfrm>
          <a:prstGeom prst="rect">
            <a:avLst/>
          </a:prstGeom>
        </p:spPr>
        <p:txBody>
          <a:bodyPr wrap="square">
            <a:spAutoFit/>
          </a:bodyPr>
          <a:lstStyle/>
          <a:p>
            <a:pPr fontAlgn="auto"/>
            <a:r>
              <a:rPr lang="zh-CN" altLang="en-US" sz="2400" b="1" dirty="0" smtClean="0">
                <a:solidFill>
                  <a:schemeClr val="bg1"/>
                </a:solidFill>
              </a:rPr>
              <a:t>一、保持清洁</a:t>
            </a:r>
            <a:endParaRPr lang="zh-CN" altLang="en-US" sz="2400" dirty="0">
              <a:solidFill>
                <a:schemeClr val="bg1"/>
              </a:solidFill>
            </a:endParaRPr>
          </a:p>
        </p:txBody>
      </p:sp>
      <p:sp>
        <p:nvSpPr>
          <p:cNvPr id="8" name="矩形 7"/>
          <p:cNvSpPr/>
          <p:nvPr/>
        </p:nvSpPr>
        <p:spPr>
          <a:xfrm>
            <a:off x="486889" y="2420678"/>
            <a:ext cx="8692738" cy="4062651"/>
          </a:xfrm>
          <a:prstGeom prst="rect">
            <a:avLst/>
          </a:prstGeom>
        </p:spPr>
        <p:txBody>
          <a:bodyPr wrap="square">
            <a:spAutoFit/>
          </a:bodyPr>
          <a:lstStyle/>
          <a:p>
            <a:r>
              <a:rPr lang="en-US" altLang="zh-CN" sz="2000" b="1" dirty="0" smtClean="0">
                <a:solidFill>
                  <a:schemeClr val="bg1"/>
                </a:solidFill>
              </a:rPr>
              <a:t>1.</a:t>
            </a:r>
            <a:r>
              <a:rPr lang="zh-CN" altLang="en-US" sz="2000" b="1" dirty="0" smtClean="0">
                <a:solidFill>
                  <a:schemeClr val="bg1"/>
                </a:solidFill>
              </a:rPr>
              <a:t>勤洗手。</a:t>
            </a:r>
            <a:r>
              <a:rPr lang="zh-CN" altLang="en-US" sz="2000" dirty="0" smtClean="0">
                <a:solidFill>
                  <a:schemeClr val="bg1"/>
                </a:solidFill>
              </a:rPr>
              <a:t>加工、制备食物之前，制备食物过程中，处理生的肉、禽、海产品、蛋和菜之后，如厕之后，接触宠物、处理垃圾之后，以及处理熟食之前和吃饭前，都要洗手。洗手时要使用流动安全的水，然后用纸巾或干净的毛巾擦手。</a:t>
            </a:r>
          </a:p>
          <a:p>
            <a:r>
              <a:rPr lang="zh-CN" altLang="en-US" sz="2000" dirty="0" smtClean="0">
                <a:solidFill>
                  <a:schemeClr val="bg1"/>
                </a:solidFill>
              </a:rPr>
              <a:t/>
            </a:r>
            <a:br>
              <a:rPr lang="zh-CN" altLang="en-US" sz="2000" dirty="0" smtClean="0">
                <a:solidFill>
                  <a:schemeClr val="bg1"/>
                </a:solidFill>
              </a:rPr>
            </a:br>
            <a:endParaRPr lang="zh-CN" altLang="en-US" sz="2000" dirty="0" smtClean="0">
              <a:solidFill>
                <a:schemeClr val="bg1"/>
              </a:solidFill>
            </a:endParaRPr>
          </a:p>
          <a:p>
            <a:r>
              <a:rPr lang="en-US" altLang="zh-CN" sz="2000" b="1" dirty="0" smtClean="0">
                <a:solidFill>
                  <a:schemeClr val="bg1"/>
                </a:solidFill>
              </a:rPr>
              <a:t>2.</a:t>
            </a:r>
            <a:r>
              <a:rPr lang="zh-CN" altLang="en-US" sz="2000" b="1" dirty="0" smtClean="0">
                <a:solidFill>
                  <a:schemeClr val="bg1"/>
                </a:solidFill>
              </a:rPr>
              <a:t>餐具和厨具要清洁。</a:t>
            </a:r>
            <a:r>
              <a:rPr lang="zh-CN" altLang="en-US" sz="2000" dirty="0" smtClean="0">
                <a:solidFill>
                  <a:schemeClr val="bg1"/>
                </a:solidFill>
              </a:rPr>
              <a:t>清洗餐具和厨具时，用流动安全的水冲洗、晾干，并经常蒸煮消毒。</a:t>
            </a:r>
          </a:p>
          <a:p>
            <a:r>
              <a:rPr lang="zh-CN" altLang="en-US" sz="2000" dirty="0" smtClean="0">
                <a:solidFill>
                  <a:schemeClr val="bg1"/>
                </a:solidFill>
              </a:rPr>
              <a:t/>
            </a:r>
            <a:br>
              <a:rPr lang="zh-CN" altLang="en-US" sz="2000" dirty="0" smtClean="0">
                <a:solidFill>
                  <a:schemeClr val="bg1"/>
                </a:solidFill>
              </a:rPr>
            </a:br>
            <a:endParaRPr lang="zh-CN" altLang="en-US" sz="2000" dirty="0" smtClean="0">
              <a:solidFill>
                <a:schemeClr val="bg1"/>
              </a:solidFill>
            </a:endParaRPr>
          </a:p>
          <a:p>
            <a:r>
              <a:rPr lang="en-US" altLang="zh-CN" sz="2000" b="1" dirty="0" smtClean="0">
                <a:solidFill>
                  <a:schemeClr val="bg1"/>
                </a:solidFill>
              </a:rPr>
              <a:t>3.</a:t>
            </a:r>
            <a:r>
              <a:rPr lang="zh-CN" altLang="en-US" sz="2000" b="1" dirty="0" smtClean="0">
                <a:solidFill>
                  <a:schemeClr val="bg1"/>
                </a:solidFill>
              </a:rPr>
              <a:t>厨房环境要清洁。</a:t>
            </a:r>
            <a:r>
              <a:rPr lang="zh-CN" altLang="en-US" sz="2000" dirty="0" smtClean="0">
                <a:solidFill>
                  <a:schemeClr val="bg1"/>
                </a:solidFill>
              </a:rPr>
              <a:t>保持厨房空气流通，地面、洗菜池和冰箱内外要清洁；洗碗布、抹布用后，要及时彻底清洗，并经常更换。</a:t>
            </a:r>
          </a:p>
          <a:p>
            <a:endParaRPr lang="zh-CN" altLang="en-US" dirty="0">
              <a:solidFill>
                <a:schemeClr val="bg1"/>
              </a:solidFill>
            </a:endParaRPr>
          </a:p>
        </p:txBody>
      </p:sp>
      <p:pic>
        <p:nvPicPr>
          <p:cNvPr id="9218" name="Picture 2"/>
          <p:cNvPicPr>
            <a:picLocks noChangeAspect="1" noChangeArrowheads="1"/>
          </p:cNvPicPr>
          <p:nvPr/>
        </p:nvPicPr>
        <p:blipFill>
          <a:blip r:embed="rId4" cstate="print"/>
          <a:srcRect/>
          <a:stretch>
            <a:fillRect/>
          </a:stretch>
        </p:blipFill>
        <p:spPr bwMode="auto">
          <a:xfrm>
            <a:off x="9078954" y="194577"/>
            <a:ext cx="3113046" cy="2120488"/>
          </a:xfrm>
          <a:prstGeom prst="rect">
            <a:avLst/>
          </a:prstGeom>
          <a:noFill/>
          <a:ln w="9525">
            <a:noFill/>
            <a:miter lim="800000"/>
            <a:headEnd/>
            <a:tailEnd/>
          </a:ln>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4"/>
          <p:cNvGrpSpPr/>
          <p:nvPr/>
        </p:nvGrpSpPr>
        <p:grpSpPr>
          <a:xfrm>
            <a:off x="0" y="161807"/>
            <a:ext cx="2452396" cy="1513841"/>
            <a:chOff x="995502" y="2672078"/>
            <a:chExt cx="2452396" cy="1513841"/>
          </a:xfrm>
        </p:grpSpPr>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14805" y="2672078"/>
              <a:ext cx="2333093" cy="1513841"/>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95502" y="2672078"/>
              <a:ext cx="545794" cy="529255"/>
            </a:xfrm>
            <a:prstGeom prst="rect">
              <a:avLst/>
            </a:prstGeom>
          </p:spPr>
        </p:pic>
        <p:sp>
          <p:nvSpPr>
            <p:cNvPr id="15" name="文本框 14"/>
            <p:cNvSpPr txBox="1"/>
            <p:nvPr/>
          </p:nvSpPr>
          <p:spPr>
            <a:xfrm>
              <a:off x="1399858" y="3037305"/>
              <a:ext cx="1644233" cy="584775"/>
            </a:xfrm>
            <a:prstGeom prst="rect">
              <a:avLst/>
            </a:prstGeom>
            <a:noFill/>
          </p:spPr>
          <p:txBody>
            <a:bodyPr wrap="none" rtlCol="0">
              <a:spAutoFit/>
            </a:bodyPr>
            <a:lstStyle/>
            <a:p>
              <a:pPr algn="ctr"/>
              <a:r>
                <a:rPr lang="en-US" altLang="zh-CN" sz="3200" dirty="0">
                  <a:solidFill>
                    <a:schemeClr val="accent4">
                      <a:lumMod val="60000"/>
                      <a:lumOff val="40000"/>
                    </a:schemeClr>
                  </a:solidFill>
                </a:rPr>
                <a:t>PART </a:t>
              </a:r>
              <a:r>
                <a:rPr lang="en-US" altLang="zh-CN" sz="3200" dirty="0" smtClean="0">
                  <a:solidFill>
                    <a:schemeClr val="accent4">
                      <a:lumMod val="60000"/>
                      <a:lumOff val="40000"/>
                    </a:schemeClr>
                  </a:solidFill>
                </a:rPr>
                <a:t>5.</a:t>
              </a:r>
              <a:endParaRPr lang="zh-CN" altLang="en-US" sz="3200" dirty="0">
                <a:solidFill>
                  <a:schemeClr val="accent4">
                    <a:lumMod val="60000"/>
                    <a:lumOff val="40000"/>
                  </a:schemeClr>
                </a:solidFill>
              </a:endParaRPr>
            </a:p>
          </p:txBody>
        </p:sp>
      </p:grpSp>
      <p:sp>
        <p:nvSpPr>
          <p:cNvPr id="16" name="文本框 15"/>
          <p:cNvSpPr txBox="1"/>
          <p:nvPr/>
        </p:nvSpPr>
        <p:spPr>
          <a:xfrm>
            <a:off x="1406897" y="581245"/>
            <a:ext cx="5848925" cy="584775"/>
          </a:xfrm>
          <a:prstGeom prst="rect">
            <a:avLst/>
          </a:prstGeom>
          <a:noFill/>
        </p:spPr>
        <p:txBody>
          <a:bodyPr wrap="square" rtlCol="0">
            <a:spAutoFit/>
          </a:bodyPr>
          <a:lstStyle/>
          <a:p>
            <a:pPr algn="ctr"/>
            <a:r>
              <a:rPr lang="zh-CN" altLang="en-US" sz="3200" b="1" dirty="0" smtClean="0">
                <a:solidFill>
                  <a:schemeClr val="accent4">
                    <a:lumMod val="60000"/>
                    <a:lumOff val="40000"/>
                  </a:schemeClr>
                </a:solidFill>
              </a:rPr>
              <a:t>食品安全五大要点</a:t>
            </a:r>
            <a:endParaRPr lang="zh-CN" altLang="en-US" sz="3200" b="1" dirty="0">
              <a:solidFill>
                <a:schemeClr val="accent4">
                  <a:lumMod val="60000"/>
                  <a:lumOff val="40000"/>
                </a:schemeClr>
              </a:solidFill>
            </a:endParaRPr>
          </a:p>
        </p:txBody>
      </p:sp>
      <p:sp>
        <p:nvSpPr>
          <p:cNvPr id="25" name="矩形 24"/>
          <p:cNvSpPr/>
          <p:nvPr/>
        </p:nvSpPr>
        <p:spPr>
          <a:xfrm>
            <a:off x="168442" y="1763359"/>
            <a:ext cx="6899564" cy="523220"/>
          </a:xfrm>
          <a:prstGeom prst="rect">
            <a:avLst/>
          </a:prstGeom>
        </p:spPr>
        <p:txBody>
          <a:bodyPr wrap="square">
            <a:spAutoFit/>
          </a:bodyPr>
          <a:lstStyle/>
          <a:p>
            <a:pPr fontAlgn="auto"/>
            <a:r>
              <a:rPr lang="zh-CN" altLang="en-US" sz="2800" b="1" dirty="0" smtClean="0">
                <a:solidFill>
                  <a:schemeClr val="bg1"/>
                </a:solidFill>
              </a:rPr>
              <a:t>二、生熟分开</a:t>
            </a:r>
            <a:endParaRPr lang="zh-CN" altLang="en-US" sz="2800" dirty="0">
              <a:solidFill>
                <a:schemeClr val="bg1"/>
              </a:solidFill>
            </a:endParaRPr>
          </a:p>
        </p:txBody>
      </p:sp>
      <p:sp>
        <p:nvSpPr>
          <p:cNvPr id="8" name="矩形 7"/>
          <p:cNvSpPr/>
          <p:nvPr/>
        </p:nvSpPr>
        <p:spPr>
          <a:xfrm>
            <a:off x="180474" y="2586620"/>
            <a:ext cx="8692738" cy="3693319"/>
          </a:xfrm>
          <a:prstGeom prst="rect">
            <a:avLst/>
          </a:prstGeom>
        </p:spPr>
        <p:txBody>
          <a:bodyPr wrap="square">
            <a:spAutoFit/>
          </a:bodyPr>
          <a:lstStyle/>
          <a:p>
            <a:r>
              <a:rPr lang="en-US" altLang="zh-CN" sz="2400" b="1" dirty="0" smtClean="0">
                <a:solidFill>
                  <a:schemeClr val="bg1"/>
                </a:solidFill>
                <a:latin typeface="+mn-ea"/>
              </a:rPr>
              <a:t>1.</a:t>
            </a:r>
            <a:r>
              <a:rPr lang="zh-CN" altLang="en-US" sz="2400" b="1" dirty="0" smtClean="0">
                <a:solidFill>
                  <a:schemeClr val="bg1"/>
                </a:solidFill>
                <a:latin typeface="+mn-ea"/>
              </a:rPr>
              <a:t>生熟食物要分开</a:t>
            </a:r>
            <a:r>
              <a:rPr lang="zh-CN" altLang="en-US" sz="2400" dirty="0" smtClean="0">
                <a:solidFill>
                  <a:schemeClr val="bg1"/>
                </a:solidFill>
                <a:latin typeface="+mn-ea"/>
              </a:rPr>
              <a:t>。生的肉、禽、蛋、海产品、蔬菜等要用塑料保鲜袋、纸袋或适宜的容器装好后放在冰箱冷藏室或冷冻室底层；可以直接食用的乳制品、熟肉制品、罐头、饮料和水果等要放在冰箱冷藏室或冷冻室的上层；冰箱中食物要生熟分开，避免交叉污染。</a:t>
            </a:r>
          </a:p>
          <a:p>
            <a:r>
              <a:rPr lang="zh-CN" altLang="en-US" sz="2400" dirty="0" smtClean="0">
                <a:solidFill>
                  <a:schemeClr val="bg1"/>
                </a:solidFill>
                <a:latin typeface="+mn-ea"/>
              </a:rPr>
              <a:t/>
            </a:r>
            <a:br>
              <a:rPr lang="zh-CN" altLang="en-US" sz="2400" dirty="0" smtClean="0">
                <a:solidFill>
                  <a:schemeClr val="bg1"/>
                </a:solidFill>
                <a:latin typeface="+mn-ea"/>
              </a:rPr>
            </a:br>
            <a:endParaRPr lang="zh-CN" altLang="en-US" sz="2400" dirty="0" smtClean="0">
              <a:solidFill>
                <a:schemeClr val="bg1"/>
              </a:solidFill>
              <a:latin typeface="+mn-ea"/>
            </a:endParaRPr>
          </a:p>
          <a:p>
            <a:r>
              <a:rPr lang="en-US" altLang="zh-CN" sz="2400" b="1" dirty="0" smtClean="0">
                <a:solidFill>
                  <a:schemeClr val="bg1"/>
                </a:solidFill>
                <a:latin typeface="+mn-ea"/>
              </a:rPr>
              <a:t>2.</a:t>
            </a:r>
            <a:r>
              <a:rPr lang="zh-CN" altLang="en-US" sz="2400" b="1" dirty="0" smtClean="0">
                <a:solidFill>
                  <a:schemeClr val="bg1"/>
                </a:solidFill>
                <a:latin typeface="+mn-ea"/>
              </a:rPr>
              <a:t>加工食物的厨具、容器要生熟分开。</a:t>
            </a:r>
            <a:r>
              <a:rPr lang="zh-CN" altLang="en-US" sz="2400" dirty="0" smtClean="0">
                <a:solidFill>
                  <a:schemeClr val="bg1"/>
                </a:solidFill>
                <a:latin typeface="+mn-ea"/>
              </a:rPr>
              <a:t>处理食物的案板、刀具要分开使用，用后要分别清洗干净。</a:t>
            </a:r>
            <a:endParaRPr lang="zh-CN" altLang="en-US" dirty="0" smtClean="0">
              <a:solidFill>
                <a:schemeClr val="bg1"/>
              </a:solidFill>
              <a:latin typeface="+mn-ea"/>
            </a:endParaRPr>
          </a:p>
          <a:p>
            <a:endParaRPr lang="zh-CN" altLang="en-US" dirty="0"/>
          </a:p>
        </p:txBody>
      </p:sp>
      <p:pic>
        <p:nvPicPr>
          <p:cNvPr id="1026" name="Picture 2"/>
          <p:cNvPicPr>
            <a:picLocks noChangeAspect="1" noChangeArrowheads="1"/>
          </p:cNvPicPr>
          <p:nvPr/>
        </p:nvPicPr>
        <p:blipFill>
          <a:blip r:embed="rId4"/>
          <a:srcRect/>
          <a:stretch>
            <a:fillRect/>
          </a:stretch>
        </p:blipFill>
        <p:spPr bwMode="auto">
          <a:xfrm>
            <a:off x="8999621" y="216568"/>
            <a:ext cx="2991852" cy="2294021"/>
          </a:xfrm>
          <a:prstGeom prst="rect">
            <a:avLst/>
          </a:prstGeom>
          <a:noFill/>
          <a:ln w="9525">
            <a:noFill/>
            <a:miter lim="800000"/>
            <a:headEnd/>
            <a:tailEnd/>
          </a:ln>
          <a:effectLst/>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4"/>
          <p:cNvGrpSpPr/>
          <p:nvPr/>
        </p:nvGrpSpPr>
        <p:grpSpPr>
          <a:xfrm>
            <a:off x="0" y="209308"/>
            <a:ext cx="2452396" cy="1513841"/>
            <a:chOff x="995502" y="2672078"/>
            <a:chExt cx="2452396" cy="1513841"/>
          </a:xfrm>
        </p:grpSpPr>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14805" y="2672078"/>
              <a:ext cx="2333093" cy="1513841"/>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95502" y="2672078"/>
              <a:ext cx="545794" cy="529255"/>
            </a:xfrm>
            <a:prstGeom prst="rect">
              <a:avLst/>
            </a:prstGeom>
          </p:spPr>
        </p:pic>
        <p:sp>
          <p:nvSpPr>
            <p:cNvPr id="15" name="文本框 14"/>
            <p:cNvSpPr txBox="1"/>
            <p:nvPr/>
          </p:nvSpPr>
          <p:spPr>
            <a:xfrm>
              <a:off x="1460183" y="2977929"/>
              <a:ext cx="1618585" cy="584775"/>
            </a:xfrm>
            <a:prstGeom prst="rect">
              <a:avLst/>
            </a:prstGeom>
            <a:noFill/>
          </p:spPr>
          <p:txBody>
            <a:bodyPr wrap="none" rtlCol="0">
              <a:spAutoFit/>
            </a:bodyPr>
            <a:lstStyle/>
            <a:p>
              <a:pPr algn="ctr"/>
              <a:r>
                <a:rPr lang="en-US" altLang="zh-CN" sz="3200" dirty="0">
                  <a:solidFill>
                    <a:schemeClr val="accent4">
                      <a:lumMod val="60000"/>
                      <a:lumOff val="40000"/>
                    </a:schemeClr>
                  </a:solidFill>
                </a:rPr>
                <a:t>PART </a:t>
              </a:r>
              <a:r>
                <a:rPr lang="en-US" altLang="zh-CN" sz="3200" dirty="0" smtClean="0">
                  <a:solidFill>
                    <a:schemeClr val="accent4">
                      <a:lumMod val="60000"/>
                      <a:lumOff val="40000"/>
                    </a:schemeClr>
                  </a:solidFill>
                </a:rPr>
                <a:t>5</a:t>
              </a:r>
              <a:r>
                <a:rPr lang="en-US" altLang="zh-CN" sz="2400" dirty="0" smtClean="0">
                  <a:solidFill>
                    <a:schemeClr val="accent4">
                      <a:lumMod val="60000"/>
                      <a:lumOff val="40000"/>
                    </a:schemeClr>
                  </a:solidFill>
                </a:rPr>
                <a:t>.</a:t>
              </a:r>
              <a:endParaRPr lang="zh-CN" altLang="en-US" sz="2400" dirty="0">
                <a:solidFill>
                  <a:schemeClr val="accent4">
                    <a:lumMod val="60000"/>
                    <a:lumOff val="40000"/>
                  </a:schemeClr>
                </a:solidFill>
              </a:endParaRPr>
            </a:p>
          </p:txBody>
        </p:sp>
      </p:grpSp>
      <p:sp>
        <p:nvSpPr>
          <p:cNvPr id="16" name="文本框 15"/>
          <p:cNvSpPr txBox="1"/>
          <p:nvPr/>
        </p:nvSpPr>
        <p:spPr>
          <a:xfrm>
            <a:off x="1418772" y="533744"/>
            <a:ext cx="5848925" cy="584775"/>
          </a:xfrm>
          <a:prstGeom prst="rect">
            <a:avLst/>
          </a:prstGeom>
          <a:noFill/>
        </p:spPr>
        <p:txBody>
          <a:bodyPr wrap="square" rtlCol="0">
            <a:spAutoFit/>
          </a:bodyPr>
          <a:lstStyle/>
          <a:p>
            <a:pPr algn="ctr"/>
            <a:r>
              <a:rPr lang="zh-CN" altLang="en-US" sz="3200" b="1" dirty="0" smtClean="0">
                <a:solidFill>
                  <a:schemeClr val="accent4">
                    <a:lumMod val="60000"/>
                    <a:lumOff val="40000"/>
                  </a:schemeClr>
                </a:solidFill>
              </a:rPr>
              <a:t>食品安全五大要点</a:t>
            </a:r>
            <a:endParaRPr lang="zh-CN" altLang="en-US" sz="3200" b="1" dirty="0">
              <a:solidFill>
                <a:schemeClr val="accent4">
                  <a:lumMod val="60000"/>
                  <a:lumOff val="40000"/>
                </a:schemeClr>
              </a:solidFill>
            </a:endParaRPr>
          </a:p>
        </p:txBody>
      </p:sp>
      <p:sp>
        <p:nvSpPr>
          <p:cNvPr id="25" name="矩形 24"/>
          <p:cNvSpPr/>
          <p:nvPr/>
        </p:nvSpPr>
        <p:spPr>
          <a:xfrm>
            <a:off x="156411" y="1715235"/>
            <a:ext cx="6899564" cy="523220"/>
          </a:xfrm>
          <a:prstGeom prst="rect">
            <a:avLst/>
          </a:prstGeom>
        </p:spPr>
        <p:txBody>
          <a:bodyPr wrap="square">
            <a:spAutoFit/>
          </a:bodyPr>
          <a:lstStyle/>
          <a:p>
            <a:pPr fontAlgn="auto"/>
            <a:r>
              <a:rPr lang="zh-CN" altLang="en-US" sz="2800" b="1" dirty="0" smtClean="0">
                <a:solidFill>
                  <a:schemeClr val="bg1"/>
                </a:solidFill>
              </a:rPr>
              <a:t>三、食物要彻底煮熟烧透</a:t>
            </a:r>
            <a:endParaRPr lang="zh-CN" altLang="en-US" sz="2800" dirty="0">
              <a:solidFill>
                <a:schemeClr val="bg1"/>
              </a:solidFill>
            </a:endParaRPr>
          </a:p>
        </p:txBody>
      </p:sp>
      <p:sp>
        <p:nvSpPr>
          <p:cNvPr id="8" name="矩形 7"/>
          <p:cNvSpPr/>
          <p:nvPr/>
        </p:nvSpPr>
        <p:spPr>
          <a:xfrm>
            <a:off x="192506" y="2426017"/>
            <a:ext cx="8692738" cy="4431983"/>
          </a:xfrm>
          <a:prstGeom prst="rect">
            <a:avLst/>
          </a:prstGeom>
        </p:spPr>
        <p:txBody>
          <a:bodyPr wrap="square">
            <a:spAutoFit/>
          </a:bodyPr>
          <a:lstStyle/>
          <a:p>
            <a:r>
              <a:rPr lang="en-US" altLang="zh-CN" sz="2400" b="1" dirty="0" smtClean="0">
                <a:solidFill>
                  <a:schemeClr val="bg1"/>
                </a:solidFill>
                <a:latin typeface="+mn-ea"/>
              </a:rPr>
              <a:t>1.</a:t>
            </a:r>
            <a:r>
              <a:rPr lang="zh-CN" altLang="en-US" sz="2400" b="1" dirty="0" smtClean="0">
                <a:solidFill>
                  <a:schemeClr val="bg1"/>
                </a:solidFill>
                <a:latin typeface="+mn-ea"/>
              </a:rPr>
              <a:t>烹调要煮熟、烧透。</a:t>
            </a:r>
            <a:r>
              <a:rPr lang="zh-CN" altLang="en-US" sz="2400" dirty="0" smtClean="0">
                <a:solidFill>
                  <a:schemeClr val="bg1"/>
                </a:solidFill>
                <a:latin typeface="+mn-ea"/>
              </a:rPr>
              <a:t>正确的烹调方法和适当的温度，可以杀死几乎所有的有害微生物，烹调食物的温度达到</a:t>
            </a:r>
            <a:r>
              <a:rPr lang="en-US" altLang="zh-CN" sz="2400" dirty="0" smtClean="0">
                <a:solidFill>
                  <a:schemeClr val="bg1"/>
                </a:solidFill>
                <a:latin typeface="+mn-ea"/>
              </a:rPr>
              <a:t>70℃</a:t>
            </a:r>
            <a:r>
              <a:rPr lang="zh-CN" altLang="en-US" sz="2400" dirty="0" smtClean="0">
                <a:solidFill>
                  <a:schemeClr val="bg1"/>
                </a:solidFill>
                <a:latin typeface="+mn-ea"/>
              </a:rPr>
              <a:t>有助于保证食用安全。因此，加工肉、禽、蛋、海产品等食物时要煮熟、烧透，尤其是烤肉、肉馅、大块的肉和整只鸡等。如果用小火，由于温度低，就必须延长时间，即“小火慢炖”。</a:t>
            </a:r>
          </a:p>
          <a:p>
            <a:r>
              <a:rPr lang="zh-CN" altLang="en-US" sz="2400" dirty="0" smtClean="0">
                <a:solidFill>
                  <a:schemeClr val="bg1"/>
                </a:solidFill>
                <a:latin typeface="+mn-ea"/>
              </a:rPr>
              <a:t/>
            </a:r>
            <a:br>
              <a:rPr lang="zh-CN" altLang="en-US" sz="2400" dirty="0" smtClean="0">
                <a:solidFill>
                  <a:schemeClr val="bg1"/>
                </a:solidFill>
                <a:latin typeface="+mn-ea"/>
              </a:rPr>
            </a:br>
            <a:endParaRPr lang="zh-CN" altLang="en-US" sz="2400" dirty="0" smtClean="0">
              <a:solidFill>
                <a:schemeClr val="bg1"/>
              </a:solidFill>
              <a:latin typeface="+mn-ea"/>
            </a:endParaRPr>
          </a:p>
          <a:p>
            <a:r>
              <a:rPr lang="en-US" altLang="zh-CN" sz="2400" b="1" dirty="0" smtClean="0">
                <a:solidFill>
                  <a:schemeClr val="bg1"/>
                </a:solidFill>
                <a:latin typeface="+mn-ea"/>
              </a:rPr>
              <a:t>2.</a:t>
            </a:r>
            <a:r>
              <a:rPr lang="zh-CN" altLang="en-US" sz="2400" b="1" dirty="0" smtClean="0">
                <a:solidFill>
                  <a:schemeClr val="bg1"/>
                </a:solidFill>
                <a:latin typeface="+mn-ea"/>
              </a:rPr>
              <a:t>再次食用要彻底加热。</a:t>
            </a:r>
            <a:r>
              <a:rPr lang="zh-CN" altLang="en-US" sz="2400" dirty="0" smtClean="0">
                <a:solidFill>
                  <a:schemeClr val="bg1"/>
                </a:solidFill>
                <a:latin typeface="+mn-ea"/>
              </a:rPr>
              <a:t>熟食室温放置后再食用，要二次加热；从冰箱里取出的生冷熟食，特别是剩饭剩菜，也不能直接食用，一定要彻底加热，蒸、煮、热透。重复加热剩菜剩饭，最好不要超过一次。</a:t>
            </a:r>
          </a:p>
          <a:p>
            <a:endParaRPr lang="zh-CN" altLang="en-US" sz="2000" dirty="0">
              <a:latin typeface="+mn-ea"/>
            </a:endParaRPr>
          </a:p>
        </p:txBody>
      </p:sp>
      <p:pic>
        <p:nvPicPr>
          <p:cNvPr id="2050" name="Picture 2"/>
          <p:cNvPicPr>
            <a:picLocks noChangeAspect="1" noChangeArrowheads="1"/>
          </p:cNvPicPr>
          <p:nvPr/>
        </p:nvPicPr>
        <p:blipFill>
          <a:blip r:embed="rId4"/>
          <a:srcRect/>
          <a:stretch>
            <a:fillRect/>
          </a:stretch>
        </p:blipFill>
        <p:spPr bwMode="auto">
          <a:xfrm>
            <a:off x="9201150" y="233615"/>
            <a:ext cx="2834440" cy="2124574"/>
          </a:xfrm>
          <a:prstGeom prst="rect">
            <a:avLst/>
          </a:prstGeom>
          <a:noFill/>
          <a:ln w="9525">
            <a:noFill/>
            <a:miter lim="800000"/>
            <a:headEnd/>
            <a:tailEnd/>
          </a:ln>
          <a:effectLst/>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8b9af253211f4c4455382f71ca27b5c8676b4af6">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dab40ff4a654efdb52cfd0ed1826f7e52e4cf37">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a2cd269392a538112355c307085a260b3272ca64">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f8af050e66d3bcdeb407389e88246aa0f3d94c5b">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b5ad0a27d0a17117347378ae6b4b650a7c845739">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bd9f8f8c43148ee9c51970e03e6c15663ec38eb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52dfeb0d4338fb13e521558bfd5f90587364a76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1178</TotalTime>
  <Words>1613</Words>
  <Application>Microsoft Office PowerPoint</Application>
  <PresentationFormat>自定义</PresentationFormat>
  <Paragraphs>86</Paragraphs>
  <Slides>15</Slides>
  <Notes>3</Notes>
  <HiddenSlides>0</HiddenSlides>
  <MMClips>2</MMClips>
  <ScaleCrop>false</ScaleCrop>
  <HeadingPairs>
    <vt:vector size="4" baseType="variant">
      <vt:variant>
        <vt:lpstr>主题</vt:lpstr>
      </vt:variant>
      <vt:variant>
        <vt:i4>9</vt:i4>
      </vt:variant>
      <vt:variant>
        <vt:lpstr>幻灯片标题</vt:lpstr>
      </vt:variant>
      <vt:variant>
        <vt:i4>15</vt:i4>
      </vt:variant>
    </vt:vector>
  </HeadingPairs>
  <TitlesOfParts>
    <vt:vector size="24" baseType="lpstr">
      <vt:lpstr>Office 主题​​</vt:lpstr>
      <vt:lpstr>8b9af253211f4c4455382f71ca27b5c8676b4af6</vt:lpstr>
      <vt:lpstr>2dab40ff4a654efdb52cfd0ed1826f7e52e4cf37</vt:lpstr>
      <vt:lpstr>Office 主题</vt:lpstr>
      <vt:lpstr>a2cd269392a538112355c307085a260b3272ca64</vt:lpstr>
      <vt:lpstr>f8af050e66d3bcdeb407389e88246aa0f3d94c5b</vt:lpstr>
      <vt:lpstr>b5ad0a27d0a17117347378ae6b4b650a7c845739</vt:lpstr>
      <vt:lpstr>bd9f8f8c43148ee9c51970e03e6c15663ec38eb2</vt:lpstr>
      <vt:lpstr>52dfeb0d4338fb13e521558bfd5f90587364a76d</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user</cp:lastModifiedBy>
  <cp:revision>56</cp:revision>
  <dcterms:created xsi:type="dcterms:W3CDTF">2017-05-23T05:43:00Z</dcterms:created>
  <dcterms:modified xsi:type="dcterms:W3CDTF">2024-03-26T01:42:35Z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