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11" r:id="rId3"/>
    <p:sldId id="282" r:id="rId5"/>
    <p:sldId id="312" r:id="rId6"/>
    <p:sldId id="283" r:id="rId7"/>
    <p:sldId id="336" r:id="rId8"/>
    <p:sldId id="286" r:id="rId9"/>
    <p:sldId id="337" r:id="rId10"/>
    <p:sldId id="338" r:id="rId11"/>
    <p:sldId id="339" r:id="rId12"/>
    <p:sldId id="340" r:id="rId13"/>
    <p:sldId id="341" r:id="rId14"/>
    <p:sldId id="342" r:id="rId15"/>
    <p:sldId id="343" r:id="rId16"/>
    <p:sldId id="344" r:id="rId17"/>
    <p:sldId id="346" r:id="rId18"/>
    <p:sldId id="347" r:id="rId19"/>
    <p:sldId id="350" r:id="rId20"/>
    <p:sldId id="351" r:id="rId21"/>
    <p:sldId id="318" r:id="rId22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E8B"/>
    <a:srgbClr val="00B09D"/>
    <a:srgbClr val="F05461"/>
    <a:srgbClr val="06C2C8"/>
    <a:srgbClr val="8BE4DC"/>
    <a:srgbClr val="FFFFFF"/>
    <a:srgbClr val="87C271"/>
    <a:srgbClr val="2C9A70"/>
    <a:srgbClr val="A50A20"/>
    <a:srgbClr val="509E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120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6" Type="http://schemas.openxmlformats.org/officeDocument/2006/relationships/tags" Target="tags/tag4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CF2915-13BA-429B-B834-61B89EE1ED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C5D768-FE41-43FD-AE61-807F5F1E1F4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5D768-FE41-43FD-AE61-807F5F1E1F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5D768-FE41-43FD-AE61-807F5F1E1F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5D768-FE41-43FD-AE61-807F5F1E1F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5D768-FE41-43FD-AE61-807F5F1E1F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5D768-FE41-43FD-AE61-807F5F1E1F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5D768-FE41-43FD-AE61-807F5F1E1F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5D768-FE41-43FD-AE61-807F5F1E1F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5D768-FE41-43FD-AE61-807F5F1E1F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5D768-FE41-43FD-AE61-807F5F1E1F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5D768-FE41-43FD-AE61-807F5F1E1F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5D768-FE41-43FD-AE61-807F5F1E1F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5D768-FE41-43FD-AE61-807F5F1E1F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5D768-FE41-43FD-AE61-807F5F1E1F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5D768-FE41-43FD-AE61-807F5F1E1F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5D768-FE41-43FD-AE61-807F5F1E1F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5D768-FE41-43FD-AE61-807F5F1E1F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5D768-FE41-43FD-AE61-807F5F1E1F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5D768-FE41-43FD-AE61-807F5F1E1F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5D768-FE41-43FD-AE61-807F5F1E1F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0F12-8770-4C79-B335-C1DF728D87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6EA6-9696-4AB3-992B-15A7629719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0F12-8770-4C79-B335-C1DF728D87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6EA6-9696-4AB3-992B-15A7629719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0F12-8770-4C79-B335-C1DF728D87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6EA6-9696-4AB3-992B-15A7629719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0F12-8770-4C79-B335-C1DF728D87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6EA6-9696-4AB3-992B-15A7629719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0F12-8770-4C79-B335-C1DF728D87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6EA6-9696-4AB3-992B-15A7629719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0F12-8770-4C79-B335-C1DF728D87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6EA6-9696-4AB3-992B-15A7629719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0F12-8770-4C79-B335-C1DF728D87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6EA6-9696-4AB3-992B-15A7629719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0F12-8770-4C79-B335-C1DF728D87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6EA6-9696-4AB3-992B-15A7629719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图片包含 游戏机, 文字, 电脑&#10;&#10;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0777" y="-2673223"/>
            <a:ext cx="6870446" cy="12192000"/>
          </a:xfrm>
          <a:prstGeom prst="rect">
            <a:avLst/>
          </a:prstGeom>
        </p:spPr>
      </p:pic>
      <p:pic>
        <p:nvPicPr>
          <p:cNvPr id="16" name="图片 15" descr="图片包含 游戏机, 乐高&#10;&#10;描述已自动生成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 flipH="1">
            <a:off x="2660776" y="-2660778"/>
            <a:ext cx="6870446" cy="12192002"/>
          </a:xfrm>
          <a:custGeom>
            <a:avLst/>
            <a:gdLst>
              <a:gd name="connsiteX0" fmla="*/ 2792171 w 6870446"/>
              <a:gd name="connsiteY0" fmla="*/ 9345082 h 12192002"/>
              <a:gd name="connsiteX1" fmla="*/ 4571983 w 6870446"/>
              <a:gd name="connsiteY1" fmla="*/ 10985132 h 12192002"/>
              <a:gd name="connsiteX2" fmla="*/ 6351795 w 6870446"/>
              <a:gd name="connsiteY2" fmla="*/ 9345082 h 12192002"/>
              <a:gd name="connsiteX3" fmla="*/ 4571983 w 6870446"/>
              <a:gd name="connsiteY3" fmla="*/ 7705032 h 12192002"/>
              <a:gd name="connsiteX4" fmla="*/ 2792171 w 6870446"/>
              <a:gd name="connsiteY4" fmla="*/ 9345082 h 12192002"/>
              <a:gd name="connsiteX5" fmla="*/ 0 w 6870446"/>
              <a:gd name="connsiteY5" fmla="*/ 12192002 h 12192002"/>
              <a:gd name="connsiteX6" fmla="*/ 0 w 6870446"/>
              <a:gd name="connsiteY6" fmla="*/ 0 h 12192002"/>
              <a:gd name="connsiteX7" fmla="*/ 6870446 w 6870446"/>
              <a:gd name="connsiteY7" fmla="*/ 0 h 12192002"/>
              <a:gd name="connsiteX8" fmla="*/ 6870446 w 6870446"/>
              <a:gd name="connsiteY8" fmla="*/ 12192002 h 1219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70446" h="12192002">
                <a:moveTo>
                  <a:pt x="2792171" y="9345082"/>
                </a:moveTo>
                <a:cubicBezTo>
                  <a:pt x="2792171" y="10250857"/>
                  <a:pt x="3589020" y="10985132"/>
                  <a:pt x="4571983" y="10985132"/>
                </a:cubicBezTo>
                <a:cubicBezTo>
                  <a:pt x="5554946" y="10985132"/>
                  <a:pt x="6351795" y="10250857"/>
                  <a:pt x="6351795" y="9345082"/>
                </a:cubicBezTo>
                <a:cubicBezTo>
                  <a:pt x="6351795" y="8439307"/>
                  <a:pt x="5554946" y="7705032"/>
                  <a:pt x="4571983" y="7705032"/>
                </a:cubicBezTo>
                <a:cubicBezTo>
                  <a:pt x="3589020" y="7705032"/>
                  <a:pt x="2792171" y="8439307"/>
                  <a:pt x="2792171" y="9345082"/>
                </a:cubicBezTo>
                <a:close/>
                <a:moveTo>
                  <a:pt x="0" y="12192002"/>
                </a:moveTo>
                <a:lnTo>
                  <a:pt x="0" y="0"/>
                </a:lnTo>
                <a:lnTo>
                  <a:pt x="6870446" y="0"/>
                </a:lnTo>
                <a:lnTo>
                  <a:pt x="6870446" y="12192002"/>
                </a:lnTo>
                <a:close/>
              </a:path>
            </a:pathLst>
          </a:cu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0F12-8770-4C79-B335-C1DF728D87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6EA6-9696-4AB3-992B-15A7629719AB}" type="slidenum">
              <a:rPr lang="zh-CN" altLang="en-US" smtClean="0"/>
            </a:fld>
            <a:endParaRPr lang="zh-CN" altLang="en-US"/>
          </a:p>
        </p:txBody>
      </p:sp>
      <p:sp>
        <p:nvSpPr>
          <p:cNvPr id="9" name="矩形: 圆角 8"/>
          <p:cNvSpPr/>
          <p:nvPr userDrawn="1"/>
        </p:nvSpPr>
        <p:spPr>
          <a:xfrm>
            <a:off x="349250" y="215900"/>
            <a:ext cx="11493500" cy="6426200"/>
          </a:xfrm>
          <a:prstGeom prst="roundRect">
            <a:avLst>
              <a:gd name="adj" fmla="val 7576"/>
            </a:avLst>
          </a:prstGeom>
          <a:solidFill>
            <a:schemeClr val="bg1"/>
          </a:solidFill>
          <a:ln>
            <a:solidFill>
              <a:srgbClr val="00B09D"/>
            </a:solidFill>
          </a:ln>
          <a:effectLst>
            <a:outerShdw blurRad="50800" sx="101000" sy="101000" algn="ctr" rotWithShape="0">
              <a:srgbClr val="009E8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0F12-8770-4C79-B335-C1DF728D87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6EA6-9696-4AB3-992B-15A7629719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50F12-8770-4C79-B335-C1DF728D87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6EA6-9696-4AB3-992B-15A7629719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50F12-8770-4C79-B335-C1DF728D87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E66EA6-9696-4AB3-992B-15A7629719A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jpeg"/><Relationship Id="rId8" Type="http://schemas.openxmlformats.org/officeDocument/2006/relationships/tags" Target="../tags/tag1.xml"/><Relationship Id="rId7" Type="http://schemas.microsoft.com/office/2007/relationships/hdphoto" Target="../media/image5.wdp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2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1" Type="http://schemas.openxmlformats.org/officeDocument/2006/relationships/image" Target="../media/image26.GIF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7.jpeg"/><Relationship Id="rId3" Type="http://schemas.openxmlformats.org/officeDocument/2006/relationships/tags" Target="../tags/tag3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8.jpeg"/><Relationship Id="rId1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microsoft.com/office/2007/relationships/hdphoto" Target="../media/image15.wdp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游戏机, 文字, 电脑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0777" y="-2673223"/>
            <a:ext cx="6870446" cy="12192000"/>
          </a:xfrm>
          <a:prstGeom prst="rect">
            <a:avLst/>
          </a:prstGeom>
        </p:spPr>
      </p:pic>
      <p:pic>
        <p:nvPicPr>
          <p:cNvPr id="6" name="图片 5" descr="图片包含 游戏机, 乐高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 flipH="1">
            <a:off x="2660776" y="-2673224"/>
            <a:ext cx="6870446" cy="12192002"/>
          </a:xfrm>
          <a:custGeom>
            <a:avLst/>
            <a:gdLst>
              <a:gd name="connsiteX0" fmla="*/ 2792171 w 6870446"/>
              <a:gd name="connsiteY0" fmla="*/ 9345082 h 12192002"/>
              <a:gd name="connsiteX1" fmla="*/ 4571983 w 6870446"/>
              <a:gd name="connsiteY1" fmla="*/ 10985132 h 12192002"/>
              <a:gd name="connsiteX2" fmla="*/ 6351795 w 6870446"/>
              <a:gd name="connsiteY2" fmla="*/ 9345082 h 12192002"/>
              <a:gd name="connsiteX3" fmla="*/ 4571983 w 6870446"/>
              <a:gd name="connsiteY3" fmla="*/ 7705032 h 12192002"/>
              <a:gd name="connsiteX4" fmla="*/ 2792171 w 6870446"/>
              <a:gd name="connsiteY4" fmla="*/ 9345082 h 12192002"/>
              <a:gd name="connsiteX5" fmla="*/ 0 w 6870446"/>
              <a:gd name="connsiteY5" fmla="*/ 12192002 h 12192002"/>
              <a:gd name="connsiteX6" fmla="*/ 0 w 6870446"/>
              <a:gd name="connsiteY6" fmla="*/ 0 h 12192002"/>
              <a:gd name="connsiteX7" fmla="*/ 6870446 w 6870446"/>
              <a:gd name="connsiteY7" fmla="*/ 0 h 12192002"/>
              <a:gd name="connsiteX8" fmla="*/ 6870446 w 6870446"/>
              <a:gd name="connsiteY8" fmla="*/ 12192002 h 1219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70446" h="12192002">
                <a:moveTo>
                  <a:pt x="2792171" y="9345082"/>
                </a:moveTo>
                <a:cubicBezTo>
                  <a:pt x="2792171" y="10250857"/>
                  <a:pt x="3589020" y="10985132"/>
                  <a:pt x="4571983" y="10985132"/>
                </a:cubicBezTo>
                <a:cubicBezTo>
                  <a:pt x="5554946" y="10985132"/>
                  <a:pt x="6351795" y="10250857"/>
                  <a:pt x="6351795" y="9345082"/>
                </a:cubicBezTo>
                <a:cubicBezTo>
                  <a:pt x="6351795" y="8439307"/>
                  <a:pt x="5554946" y="7705032"/>
                  <a:pt x="4571983" y="7705032"/>
                </a:cubicBezTo>
                <a:cubicBezTo>
                  <a:pt x="3589020" y="7705032"/>
                  <a:pt x="2792171" y="8439307"/>
                  <a:pt x="2792171" y="9345082"/>
                </a:cubicBezTo>
                <a:close/>
                <a:moveTo>
                  <a:pt x="0" y="12192002"/>
                </a:moveTo>
                <a:lnTo>
                  <a:pt x="0" y="0"/>
                </a:lnTo>
                <a:lnTo>
                  <a:pt x="6870446" y="0"/>
                </a:lnTo>
                <a:lnTo>
                  <a:pt x="6870446" y="12192002"/>
                </a:lnTo>
                <a:close/>
              </a:path>
            </a:pathLst>
          </a:custGeom>
        </p:spPr>
      </p:pic>
      <p:sp>
        <p:nvSpPr>
          <p:cNvPr id="7" name="对话气泡: 圆角矩形 6"/>
          <p:cNvSpPr/>
          <p:nvPr/>
        </p:nvSpPr>
        <p:spPr>
          <a:xfrm>
            <a:off x="1458686" y="1349829"/>
            <a:ext cx="8926285" cy="3147526"/>
          </a:xfrm>
          <a:prstGeom prst="wedgeRoundRectCallout">
            <a:avLst>
              <a:gd name="adj1" fmla="val -28150"/>
              <a:gd name="adj2" fmla="val 59589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735552" y="2085102"/>
            <a:ext cx="10722161" cy="1553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zh-CN" altLang="en-US" sz="9500" i="0" u="none" strike="noStrike" kern="1200" cap="none" spc="2500" normalizeH="0" noProof="0" dirty="0">
                <a:ln w="38100">
                  <a:solidFill>
                    <a:srgbClr val="00B09D"/>
                  </a:solidFill>
                </a:ln>
                <a:solidFill>
                  <a:srgbClr val="00B09D"/>
                </a:solidFill>
                <a:effectLst/>
                <a:uLnTx/>
                <a:uFillTx/>
                <a:latin typeface="汉仪铸字木头人W" panose="00020600040101010101" pitchFamily="18" charset="-122"/>
                <a:ea typeface="汉仪铸字木头人W" panose="00020600040101010101" pitchFamily="18" charset="-122"/>
                <a:cs typeface="+mn-ea"/>
                <a:sym typeface="+mn-lt"/>
              </a:rPr>
              <a:t>全国</a:t>
            </a:r>
            <a:r>
              <a:rPr kumimoji="0" lang="zh-CN" altLang="en-US" sz="9500" i="0" u="none" strike="noStrike" kern="1200" cap="none" spc="2500" normalizeH="0" noProof="0" dirty="0">
                <a:ln w="38100">
                  <a:solidFill>
                    <a:srgbClr val="F05461"/>
                  </a:solidFill>
                </a:ln>
                <a:solidFill>
                  <a:srgbClr val="F05461"/>
                </a:solidFill>
                <a:effectLst/>
                <a:uLnTx/>
                <a:uFillTx/>
                <a:latin typeface="汉仪铸字木头人W" panose="00020600040101010101" pitchFamily="18" charset="-122"/>
                <a:ea typeface="汉仪铸字木头人W" panose="00020600040101010101" pitchFamily="18" charset="-122"/>
                <a:cs typeface="+mn-ea"/>
                <a:sym typeface="+mn-lt"/>
              </a:rPr>
              <a:t>爱</a:t>
            </a:r>
            <a:r>
              <a:rPr kumimoji="0" lang="zh-CN" altLang="en-US" sz="9500" i="0" u="none" strike="noStrike" kern="1200" cap="none" spc="2500" normalizeH="0" noProof="0" dirty="0">
                <a:ln w="38100">
                  <a:solidFill>
                    <a:srgbClr val="00B09D"/>
                  </a:solidFill>
                </a:ln>
                <a:solidFill>
                  <a:srgbClr val="00B09D"/>
                </a:solidFill>
                <a:effectLst/>
                <a:uLnTx/>
                <a:uFillTx/>
                <a:latin typeface="汉仪铸字木头人W" panose="00020600040101010101" pitchFamily="18" charset="-122"/>
                <a:ea typeface="汉仪铸字木头人W" panose="00020600040101010101" pitchFamily="18" charset="-122"/>
                <a:cs typeface="+mn-ea"/>
                <a:sym typeface="+mn-lt"/>
              </a:rPr>
              <a:t>牙日</a:t>
            </a:r>
            <a:endParaRPr lang="zh-CN" altLang="en-US" sz="9500" spc="2500" dirty="0">
              <a:ln>
                <a:solidFill>
                  <a:srgbClr val="00B09D"/>
                </a:solidFill>
              </a:ln>
              <a:solidFill>
                <a:srgbClr val="00B09D"/>
              </a:solidFill>
              <a:latin typeface="汉仪铸字木头人W" panose="00020600040101010101" pitchFamily="18" charset="-122"/>
              <a:ea typeface="汉仪铸字木头人W" panose="00020600040101010101" pitchFamily="18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171315" y="4799330"/>
            <a:ext cx="3849370" cy="398780"/>
          </a:xfrm>
          <a:prstGeom prst="rect">
            <a:avLst/>
          </a:prstGeom>
          <a:noFill/>
          <a:ln w="19050">
            <a:solidFill>
              <a:srgbClr val="00B09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sz="2000" b="1" dirty="0">
                <a:solidFill>
                  <a:srgbClr val="00B09D"/>
                </a:solidFill>
                <a:latin typeface="Adobe Arabic" panose="02040503050201020203"/>
                <a:ea typeface="微软雅黑" panose="020B0503020204020204" charset="-122"/>
                <a:cs typeface="+mn-ea"/>
                <a:sym typeface="+mn-lt"/>
              </a:rPr>
              <a:t>上海市徐汇区牙病防治所</a:t>
            </a:r>
            <a:endParaRPr lang="zh-CN" sz="2000" b="1" dirty="0">
              <a:solidFill>
                <a:srgbClr val="00B09D"/>
              </a:solidFill>
              <a:latin typeface="Adobe Arabic" panose="02040503050201020203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581082" y="1396955"/>
            <a:ext cx="468149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b="1" dirty="0">
                <a:solidFill>
                  <a:srgbClr val="00B09D"/>
                </a:solidFill>
                <a:latin typeface="Adobe Arabic" panose="02040503050201020203"/>
                <a:ea typeface="微软雅黑" panose="020B0503020204020204" charset="-122"/>
                <a:cs typeface="+mn-ea"/>
                <a:sym typeface="+mn-lt"/>
              </a:rPr>
              <a:t>科 </a:t>
            </a:r>
            <a:r>
              <a:rPr lang="en-US" altLang="zh-CN" sz="2800" b="1" dirty="0">
                <a:solidFill>
                  <a:srgbClr val="00B09D"/>
                </a:solidFill>
                <a:latin typeface="Adobe Arabic" panose="02040503050201020203"/>
                <a:ea typeface="微软雅黑" panose="020B0503020204020204" charset="-122"/>
                <a:cs typeface="+mn-ea"/>
                <a:sym typeface="+mn-lt"/>
              </a:rPr>
              <a:t>-</a:t>
            </a:r>
            <a:r>
              <a:rPr lang="zh-CN" altLang="en-US" sz="2800" b="1" dirty="0">
                <a:solidFill>
                  <a:srgbClr val="00B09D"/>
                </a:solidFill>
                <a:latin typeface="Adobe Arabic" panose="02040503050201020203"/>
                <a:ea typeface="微软雅黑" panose="020B0503020204020204" charset="-122"/>
                <a:cs typeface="+mn-ea"/>
                <a:sym typeface="+mn-lt"/>
              </a:rPr>
              <a:t> </a:t>
            </a:r>
            <a:r>
              <a:rPr lang="zh-CN" altLang="en-US" sz="2800" b="1" dirty="0">
                <a:solidFill>
                  <a:srgbClr val="00B09D"/>
                </a:solidFill>
                <a:latin typeface="Adobe Arabic" panose="02040503050201020203"/>
                <a:ea typeface="微软雅黑" panose="020B0503020204020204" charset="-122"/>
                <a:cs typeface="+mn-ea"/>
                <a:sym typeface="+mn-lt"/>
              </a:rPr>
              <a:t>普</a:t>
            </a:r>
            <a:r>
              <a:rPr lang="zh-CN" altLang="en-US" sz="2800" b="1" dirty="0">
                <a:solidFill>
                  <a:srgbClr val="00B09D"/>
                </a:solidFill>
                <a:latin typeface="Adobe Arabic" panose="02040503050201020203"/>
                <a:ea typeface="微软雅黑" panose="020B0503020204020204" charset="-122"/>
                <a:cs typeface="+mn-ea"/>
                <a:sym typeface="+mn-lt"/>
              </a:rPr>
              <a:t> </a:t>
            </a:r>
            <a:r>
              <a:rPr lang="en-US" altLang="zh-CN" sz="2800" b="1" dirty="0">
                <a:solidFill>
                  <a:srgbClr val="00B09D"/>
                </a:solidFill>
                <a:latin typeface="Adobe Arabic" panose="02040503050201020203"/>
                <a:ea typeface="微软雅黑" panose="020B0503020204020204" charset="-122"/>
                <a:cs typeface="+mn-ea"/>
                <a:sym typeface="+mn-lt"/>
              </a:rPr>
              <a:t>- </a:t>
            </a:r>
            <a:r>
              <a:rPr lang="zh-CN" altLang="en-US" sz="2800" b="1" dirty="0">
                <a:solidFill>
                  <a:srgbClr val="00B09D"/>
                </a:solidFill>
                <a:latin typeface="Adobe Arabic" panose="02040503050201020203"/>
                <a:ea typeface="微软雅黑" panose="020B0503020204020204" charset="-122"/>
                <a:cs typeface="+mn-ea"/>
                <a:sym typeface="+mn-lt"/>
              </a:rPr>
              <a:t>宣 </a:t>
            </a:r>
            <a:r>
              <a:rPr lang="en-US" altLang="zh-CN" sz="2800" b="1" dirty="0">
                <a:solidFill>
                  <a:srgbClr val="00B09D"/>
                </a:solidFill>
                <a:latin typeface="Adobe Arabic" panose="02040503050201020203"/>
                <a:ea typeface="微软雅黑" panose="020B0503020204020204" charset="-122"/>
                <a:cs typeface="+mn-ea"/>
                <a:sym typeface="+mn-lt"/>
              </a:rPr>
              <a:t>-</a:t>
            </a:r>
            <a:r>
              <a:rPr lang="zh-CN" altLang="en-US" sz="2800" b="1" dirty="0">
                <a:solidFill>
                  <a:srgbClr val="00B09D"/>
                </a:solidFill>
                <a:latin typeface="Adobe Arabic" panose="02040503050201020203"/>
                <a:ea typeface="微软雅黑" panose="020B0503020204020204" charset="-122"/>
                <a:cs typeface="+mn-ea"/>
                <a:sym typeface="+mn-lt"/>
              </a:rPr>
              <a:t> </a:t>
            </a:r>
            <a:r>
              <a:rPr lang="zh-CN" altLang="en-US" sz="2800" b="1" dirty="0">
                <a:solidFill>
                  <a:srgbClr val="00B09D"/>
                </a:solidFill>
                <a:latin typeface="Adobe Arabic" panose="02040503050201020203"/>
                <a:ea typeface="微软雅黑" panose="020B0503020204020204" charset="-122"/>
                <a:cs typeface="+mn-ea"/>
                <a:sym typeface="+mn-lt"/>
              </a:rPr>
              <a:t>传</a:t>
            </a:r>
            <a:endParaRPr lang="zh-CN" altLang="en-US" sz="2800" b="1" dirty="0">
              <a:solidFill>
                <a:srgbClr val="00B09D"/>
              </a:solidFill>
              <a:latin typeface="Adobe Arabic" panose="02040503050201020203"/>
              <a:ea typeface="微软雅黑" panose="020B0503020204020204" charset="-122"/>
              <a:cs typeface="+mn-ea"/>
              <a:sym typeface="+mn-lt"/>
            </a:endParaRPr>
          </a:p>
        </p:txBody>
      </p:sp>
      <p:pic>
        <p:nvPicPr>
          <p:cNvPr id="2" name="pd-5b7673309ed5860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9412" y="-969805"/>
            <a:ext cx="487363" cy="487363"/>
          </a:xfrm>
          <a:prstGeom prst="rect">
            <a:avLst/>
          </a:prstGeom>
        </p:spPr>
      </p:pic>
      <p:pic>
        <p:nvPicPr>
          <p:cNvPr id="14" name="图片 13" descr="图片包含 游戏机, 乐高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40" t="63197" r="7549" b="9899"/>
          <a:stretch>
            <a:fillRect/>
          </a:stretch>
        </p:blipFill>
        <p:spPr>
          <a:xfrm>
            <a:off x="7760541" y="3146250"/>
            <a:ext cx="4229529" cy="3897399"/>
          </a:xfrm>
          <a:custGeom>
            <a:avLst/>
            <a:gdLst>
              <a:gd name="connsiteX0" fmla="*/ 0 w 3559624"/>
              <a:gd name="connsiteY0" fmla="*/ 1640050 h 3280100"/>
              <a:gd name="connsiteX1" fmla="*/ 1779812 w 3559624"/>
              <a:gd name="connsiteY1" fmla="*/ 0 h 3280100"/>
              <a:gd name="connsiteX2" fmla="*/ 3559624 w 3559624"/>
              <a:gd name="connsiteY2" fmla="*/ 1640050 h 3280100"/>
              <a:gd name="connsiteX3" fmla="*/ 1779812 w 3559624"/>
              <a:gd name="connsiteY3" fmla="*/ 3280100 h 3280100"/>
              <a:gd name="connsiteX4" fmla="*/ 0 w 3559624"/>
              <a:gd name="connsiteY4" fmla="*/ 1640050 h 328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59624" h="3280100">
                <a:moveTo>
                  <a:pt x="0" y="1640050"/>
                </a:moveTo>
                <a:cubicBezTo>
                  <a:pt x="0" y="734275"/>
                  <a:pt x="796849" y="0"/>
                  <a:pt x="1779812" y="0"/>
                </a:cubicBezTo>
                <a:cubicBezTo>
                  <a:pt x="2762775" y="0"/>
                  <a:pt x="3559624" y="734275"/>
                  <a:pt x="3559624" y="1640050"/>
                </a:cubicBezTo>
                <a:cubicBezTo>
                  <a:pt x="3559624" y="2545825"/>
                  <a:pt x="2762775" y="3280100"/>
                  <a:pt x="1779812" y="3280100"/>
                </a:cubicBezTo>
                <a:cubicBezTo>
                  <a:pt x="796849" y="3280100"/>
                  <a:pt x="0" y="2545825"/>
                  <a:pt x="0" y="1640050"/>
                </a:cubicBezTo>
                <a:close/>
              </a:path>
            </a:pathLst>
          </a:cu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3" name="图片 22" descr="卡通人物&#10;&#10;描述已自动生成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674" y="1401606"/>
            <a:ext cx="885825" cy="88582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697142" y="3638541"/>
            <a:ext cx="8449372" cy="613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rgbClr val="00B09D"/>
                </a:solidFill>
                <a:latin typeface="微软雅黑" panose="020B0503020204020204" charset="-122"/>
                <a:ea typeface="微软雅黑" panose="020B0503020204020204" charset="-122"/>
              </a:rPr>
              <a:t>1989</a:t>
            </a:r>
            <a:r>
              <a:rPr lang="zh-CN" altLang="en-US" sz="1200" dirty="0">
                <a:solidFill>
                  <a:srgbClr val="00B09D"/>
                </a:solidFill>
                <a:latin typeface="微软雅黑" panose="020B0503020204020204" charset="-122"/>
                <a:ea typeface="微软雅黑" panose="020B0503020204020204" charset="-122"/>
              </a:rPr>
              <a:t>年，由卫生部、教委等部委联合签署，确定每年的</a:t>
            </a:r>
            <a:r>
              <a:rPr lang="en-US" altLang="zh-CN" sz="1200" dirty="0">
                <a:solidFill>
                  <a:srgbClr val="00B09D"/>
                </a:solidFill>
                <a:latin typeface="微软雅黑" panose="020B0503020204020204" charset="-122"/>
                <a:ea typeface="微软雅黑" panose="020B0503020204020204" charset="-122"/>
              </a:rPr>
              <a:t>9</a:t>
            </a:r>
            <a:r>
              <a:rPr lang="zh-CN" altLang="en-US" sz="1200" dirty="0">
                <a:solidFill>
                  <a:srgbClr val="00B09D"/>
                </a:solidFill>
                <a:latin typeface="微软雅黑" panose="020B0503020204020204" charset="-122"/>
                <a:ea typeface="微软雅黑" panose="020B0503020204020204" charset="-122"/>
              </a:rPr>
              <a:t>月</a:t>
            </a:r>
            <a:r>
              <a:rPr lang="en-US" altLang="zh-CN" sz="1200" dirty="0">
                <a:solidFill>
                  <a:srgbClr val="00B09D"/>
                </a:solidFill>
                <a:latin typeface="微软雅黑" panose="020B0503020204020204" charset="-122"/>
                <a:ea typeface="微软雅黑" panose="020B0503020204020204" charset="-122"/>
              </a:rPr>
              <a:t>20</a:t>
            </a:r>
            <a:r>
              <a:rPr lang="zh-CN" altLang="en-US" sz="1200" dirty="0">
                <a:solidFill>
                  <a:srgbClr val="00B09D"/>
                </a:solidFill>
                <a:latin typeface="微软雅黑" panose="020B0503020204020204" charset="-122"/>
                <a:ea typeface="微软雅黑" panose="020B0503020204020204" charset="-122"/>
              </a:rPr>
              <a:t>日为全国爱牙日。宗旨是通过爱牙日活动，广泛动员社会的力量，在群众中进行牙病防治知识的普及教育，增强口腔键康观念和自我口腔保健的意识</a:t>
            </a:r>
            <a:endParaRPr lang="zh-CN" altLang="en-US" sz="1200" dirty="0">
              <a:solidFill>
                <a:srgbClr val="00B09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8"/>
            </p:custDataLst>
          </p:nvPr>
        </p:nvSpPr>
        <p:spPr>
          <a:xfrm>
            <a:off x="5089523" y="5337795"/>
            <a:ext cx="2012280" cy="398780"/>
          </a:xfrm>
          <a:prstGeom prst="rect">
            <a:avLst/>
          </a:prstGeom>
          <a:noFill/>
          <a:ln w="22225">
            <a:solidFill>
              <a:srgbClr val="00B09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00B09D"/>
                </a:solidFill>
                <a:latin typeface="Adobe Arabic" panose="02040503050201020203"/>
                <a:ea typeface="微软雅黑" panose="020B0503020204020204" charset="-122"/>
                <a:cs typeface="+mn-ea"/>
                <a:sym typeface="+mn-lt"/>
              </a:rPr>
              <a:t>2022</a:t>
            </a:r>
            <a:r>
              <a:rPr lang="zh-CN" altLang="en-US" sz="2000" b="1" dirty="0">
                <a:solidFill>
                  <a:srgbClr val="00B09D"/>
                </a:solidFill>
                <a:latin typeface="Adobe Arabic" panose="02040503050201020203"/>
                <a:ea typeface="微软雅黑" panose="020B0503020204020204" charset="-122"/>
                <a:cs typeface="+mn-ea"/>
                <a:sym typeface="+mn-lt"/>
              </a:rPr>
              <a:t>年</a:t>
            </a:r>
            <a:r>
              <a:rPr lang="en-US" altLang="zh-CN" sz="2000" b="1" dirty="0">
                <a:solidFill>
                  <a:srgbClr val="00B09D"/>
                </a:solidFill>
                <a:latin typeface="Adobe Arabic" panose="02040503050201020203"/>
                <a:ea typeface="微软雅黑" panose="020B0503020204020204" charset="-122"/>
                <a:cs typeface="+mn-ea"/>
                <a:sym typeface="+mn-lt"/>
              </a:rPr>
              <a:t>9</a:t>
            </a:r>
            <a:r>
              <a:rPr lang="zh-CN" altLang="en-US" sz="2000" b="1" dirty="0">
                <a:solidFill>
                  <a:srgbClr val="00B09D"/>
                </a:solidFill>
                <a:latin typeface="Adobe Arabic" panose="02040503050201020203"/>
                <a:ea typeface="微软雅黑" panose="020B0503020204020204" charset="-122"/>
                <a:cs typeface="+mn-ea"/>
                <a:sym typeface="+mn-lt"/>
              </a:rPr>
              <a:t>月</a:t>
            </a:r>
            <a:endParaRPr lang="zh-CN" altLang="en-US" sz="2000" b="1" dirty="0">
              <a:solidFill>
                <a:srgbClr val="00B09D"/>
              </a:solidFill>
              <a:latin typeface="Adobe Arabic" panose="02040503050201020203"/>
              <a:ea typeface="微软雅黑" panose="020B0503020204020204" charset="-122"/>
              <a:cs typeface="+mn-ea"/>
              <a:sym typeface="+mn-lt"/>
            </a:endParaRPr>
          </a:p>
        </p:txBody>
      </p:sp>
      <p:pic>
        <p:nvPicPr>
          <p:cNvPr id="3" name="图片 2" descr="徐牙防logo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07475" y="1436370"/>
            <a:ext cx="648970" cy="648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/>
      <p:bldP spid="21" grpId="0" bldLvl="0" animBg="1"/>
      <p:bldP spid="22" grpId="0"/>
      <p:bldP spid="15" grpId="0"/>
      <p:bldP spid="16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6194425" y="2230755"/>
            <a:ext cx="4489450" cy="1383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zh-CN" altLang="en-US" sz="2800" dirty="0">
                <a:solidFill>
                  <a:srgbClr val="00B09D"/>
                </a:solidFill>
                <a:latin typeface="Adobe Arabic" panose="02040503050201020203"/>
                <a:ea typeface="微软雅黑" panose="020B0503020204020204" charset="-122"/>
                <a:cs typeface="+mn-ea"/>
                <a:sym typeface="+mn-lt"/>
              </a:rPr>
              <a:t>建议 11-13 岁可进行第二恒磨牙的窝沟封闭。</a:t>
            </a:r>
            <a:endParaRPr lang="zh-CN" altLang="en-US" sz="2800" dirty="0">
              <a:solidFill>
                <a:srgbClr val="00B09D"/>
              </a:solidFill>
              <a:latin typeface="Adobe Arabic" panose="02040503050201020203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397095" y="756198"/>
            <a:ext cx="9398000" cy="67564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ctr"/>
            <a:r>
              <a:rPr lang="en-US" altLang="zh-CN" sz="3800" b="1" dirty="0">
                <a:ln w="28575">
                  <a:solidFill>
                    <a:srgbClr val="F05461"/>
                  </a:solidFill>
                </a:ln>
                <a:solidFill>
                  <a:srgbClr val="F05461"/>
                </a:solidFill>
                <a:latin typeface="三极正极黑简体" panose="00000500000000000000" pitchFamily="2" charset="-122"/>
                <a:ea typeface="三极正极黑简体" panose="00000500000000000000" pitchFamily="2" charset="-122"/>
                <a:sym typeface="+mn-ea"/>
              </a:rPr>
              <a:t>适龄儿童进行窝沟封闭</a:t>
            </a:r>
            <a:endParaRPr lang="en-US" altLang="zh-CN" sz="3800" b="1" dirty="0">
              <a:ln w="28575">
                <a:solidFill>
                  <a:srgbClr val="F05461"/>
                </a:solidFill>
              </a:ln>
              <a:solidFill>
                <a:srgbClr val="F05461"/>
              </a:solidFill>
              <a:latin typeface="三极正极黑简体" panose="00000500000000000000" pitchFamily="2" charset="-122"/>
              <a:ea typeface="三极正极黑简体" panose="00000500000000000000" pitchFamily="2" charset="-122"/>
            </a:endParaRPr>
          </a:p>
        </p:txBody>
      </p:sp>
      <p:pic>
        <p:nvPicPr>
          <p:cNvPr id="4" name="图片 3" descr="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99225" y="3965575"/>
            <a:ext cx="3836035" cy="2154555"/>
          </a:xfrm>
          <a:prstGeom prst="rect">
            <a:avLst/>
          </a:prstGeom>
        </p:spPr>
      </p:pic>
      <p:pic>
        <p:nvPicPr>
          <p:cNvPr id="8" name="图片 7" descr="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75" y="1763395"/>
            <a:ext cx="4932680" cy="36671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845" y="200025"/>
            <a:ext cx="1985645" cy="14560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游戏机, 文字, 电脑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0777" y="-2673223"/>
            <a:ext cx="6870446" cy="12192000"/>
          </a:xfrm>
          <a:prstGeom prst="rect">
            <a:avLst/>
          </a:prstGeom>
        </p:spPr>
      </p:pic>
      <p:pic>
        <p:nvPicPr>
          <p:cNvPr id="6" name="图片 5" descr="图片包含 游戏机, 乐高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 flipH="1">
            <a:off x="2660776" y="-2673224"/>
            <a:ext cx="6870446" cy="12192002"/>
          </a:xfrm>
          <a:custGeom>
            <a:avLst/>
            <a:gdLst>
              <a:gd name="connsiteX0" fmla="*/ 2792171 w 6870446"/>
              <a:gd name="connsiteY0" fmla="*/ 9345082 h 12192002"/>
              <a:gd name="connsiteX1" fmla="*/ 4571983 w 6870446"/>
              <a:gd name="connsiteY1" fmla="*/ 10985132 h 12192002"/>
              <a:gd name="connsiteX2" fmla="*/ 6351795 w 6870446"/>
              <a:gd name="connsiteY2" fmla="*/ 9345082 h 12192002"/>
              <a:gd name="connsiteX3" fmla="*/ 4571983 w 6870446"/>
              <a:gd name="connsiteY3" fmla="*/ 7705032 h 12192002"/>
              <a:gd name="connsiteX4" fmla="*/ 2792171 w 6870446"/>
              <a:gd name="connsiteY4" fmla="*/ 9345082 h 12192002"/>
              <a:gd name="connsiteX5" fmla="*/ 0 w 6870446"/>
              <a:gd name="connsiteY5" fmla="*/ 12192002 h 12192002"/>
              <a:gd name="connsiteX6" fmla="*/ 0 w 6870446"/>
              <a:gd name="connsiteY6" fmla="*/ 0 h 12192002"/>
              <a:gd name="connsiteX7" fmla="*/ 6870446 w 6870446"/>
              <a:gd name="connsiteY7" fmla="*/ 0 h 12192002"/>
              <a:gd name="connsiteX8" fmla="*/ 6870446 w 6870446"/>
              <a:gd name="connsiteY8" fmla="*/ 12192002 h 1219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70446" h="12192002">
                <a:moveTo>
                  <a:pt x="2792171" y="9345082"/>
                </a:moveTo>
                <a:cubicBezTo>
                  <a:pt x="2792171" y="10250857"/>
                  <a:pt x="3589020" y="10985132"/>
                  <a:pt x="4571983" y="10985132"/>
                </a:cubicBezTo>
                <a:cubicBezTo>
                  <a:pt x="5554946" y="10985132"/>
                  <a:pt x="6351795" y="10250857"/>
                  <a:pt x="6351795" y="9345082"/>
                </a:cubicBezTo>
                <a:cubicBezTo>
                  <a:pt x="6351795" y="8439307"/>
                  <a:pt x="5554946" y="7705032"/>
                  <a:pt x="4571983" y="7705032"/>
                </a:cubicBezTo>
                <a:cubicBezTo>
                  <a:pt x="3589020" y="7705032"/>
                  <a:pt x="2792171" y="8439307"/>
                  <a:pt x="2792171" y="9345082"/>
                </a:cubicBezTo>
                <a:close/>
                <a:moveTo>
                  <a:pt x="0" y="12192002"/>
                </a:moveTo>
                <a:lnTo>
                  <a:pt x="0" y="0"/>
                </a:lnTo>
                <a:lnTo>
                  <a:pt x="6870446" y="0"/>
                </a:lnTo>
                <a:lnTo>
                  <a:pt x="6870446" y="12192002"/>
                </a:lnTo>
                <a:close/>
              </a:path>
            </a:pathLst>
          </a:custGeom>
        </p:spPr>
      </p:pic>
      <p:sp>
        <p:nvSpPr>
          <p:cNvPr id="7" name="对话气泡: 圆角矩形 6"/>
          <p:cNvSpPr/>
          <p:nvPr/>
        </p:nvSpPr>
        <p:spPr>
          <a:xfrm>
            <a:off x="935990" y="1254125"/>
            <a:ext cx="9970770" cy="3679825"/>
          </a:xfrm>
          <a:prstGeom prst="wedgeRoundRectCallout">
            <a:avLst>
              <a:gd name="adj1" fmla="val -28150"/>
              <a:gd name="adj2" fmla="val 59589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222470" y="1742988"/>
            <a:ext cx="9398000" cy="1876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5800" b="1" dirty="0">
                <a:ln w="28575">
                  <a:solidFill>
                    <a:srgbClr val="F05461"/>
                  </a:solidFill>
                </a:ln>
                <a:solidFill>
                  <a:srgbClr val="F05461"/>
                </a:solidFill>
                <a:latin typeface="三极正极黑简体" panose="00000500000000000000" pitchFamily="2" charset="-122"/>
                <a:ea typeface="三极正极黑简体" panose="00000500000000000000" pitchFamily="2" charset="-122"/>
              </a:rPr>
              <a:t>每天使用含氟牙膏</a:t>
            </a:r>
            <a:endParaRPr lang="en-US" altLang="zh-CN" sz="5800" b="1" dirty="0">
              <a:ln w="28575">
                <a:solidFill>
                  <a:srgbClr val="F05461"/>
                </a:solidFill>
              </a:ln>
              <a:solidFill>
                <a:srgbClr val="F05461"/>
              </a:solidFill>
              <a:latin typeface="三极正极黑简体" panose="00000500000000000000" pitchFamily="2" charset="-122"/>
              <a:ea typeface="三极正极黑简体" panose="00000500000000000000" pitchFamily="2" charset="-122"/>
            </a:endParaRPr>
          </a:p>
          <a:p>
            <a:pPr algn="ctr"/>
            <a:r>
              <a:rPr lang="en-US" altLang="zh-CN" sz="5800" b="1" dirty="0">
                <a:ln w="28575">
                  <a:solidFill>
                    <a:srgbClr val="F05461"/>
                  </a:solidFill>
                </a:ln>
                <a:solidFill>
                  <a:srgbClr val="F05461"/>
                </a:solidFill>
                <a:latin typeface="三极正极黑简体" panose="00000500000000000000" pitchFamily="2" charset="-122"/>
                <a:ea typeface="三极正极黑简体" panose="00000500000000000000" pitchFamily="2" charset="-122"/>
              </a:rPr>
              <a:t>定期涂氟</a:t>
            </a:r>
            <a:endParaRPr lang="en-US" altLang="zh-CN" sz="5800" b="1" dirty="0">
              <a:ln w="28575">
                <a:solidFill>
                  <a:srgbClr val="F05461"/>
                </a:solidFill>
              </a:ln>
              <a:solidFill>
                <a:srgbClr val="F05461"/>
              </a:solidFill>
              <a:latin typeface="三极正极黑简体" panose="00000500000000000000" pitchFamily="2" charset="-122"/>
              <a:ea typeface="三极正极黑简体" panose="00000500000000000000" pitchFamily="2" charset="-122"/>
            </a:endParaRPr>
          </a:p>
        </p:txBody>
      </p:sp>
      <p:cxnSp>
        <p:nvCxnSpPr>
          <p:cNvPr id="15" name="直接连接符 14"/>
          <p:cNvCxnSpPr/>
          <p:nvPr/>
        </p:nvCxnSpPr>
        <p:spPr>
          <a:xfrm flipH="1">
            <a:off x="1830748" y="2684023"/>
            <a:ext cx="633095" cy="5080"/>
          </a:xfrm>
          <a:prstGeom prst="line">
            <a:avLst/>
          </a:prstGeom>
          <a:ln w="28575">
            <a:solidFill>
              <a:srgbClr val="00B0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直接连接符 1"/>
          <p:cNvCxnSpPr/>
          <p:nvPr/>
        </p:nvCxnSpPr>
        <p:spPr>
          <a:xfrm flipH="1">
            <a:off x="9431063" y="2678943"/>
            <a:ext cx="633095" cy="5080"/>
          </a:xfrm>
          <a:prstGeom prst="line">
            <a:avLst/>
          </a:prstGeom>
          <a:ln w="28575">
            <a:solidFill>
              <a:srgbClr val="00B0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椭圆 33"/>
          <p:cNvSpPr/>
          <p:nvPr/>
        </p:nvSpPr>
        <p:spPr>
          <a:xfrm>
            <a:off x="5585460" y="1070138"/>
            <a:ext cx="673100" cy="673100"/>
          </a:xfrm>
          <a:prstGeom prst="ellipse">
            <a:avLst/>
          </a:prstGeom>
          <a:solidFill>
            <a:srgbClr val="00B0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 dirty="0">
                <a:solidFill>
                  <a:schemeClr val="bg1"/>
                </a:solidFill>
              </a:rPr>
              <a:t>05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pic>
        <p:nvPicPr>
          <p:cNvPr id="14" name="图片 13" descr="图片包含 游戏机, 乐高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40" t="63197" r="7549" b="9899"/>
          <a:stretch>
            <a:fillRect/>
          </a:stretch>
        </p:blipFill>
        <p:spPr>
          <a:xfrm>
            <a:off x="8095615" y="2824480"/>
            <a:ext cx="2226945" cy="2051685"/>
          </a:xfrm>
          <a:custGeom>
            <a:avLst/>
            <a:gdLst>
              <a:gd name="connsiteX0" fmla="*/ 0 w 3559624"/>
              <a:gd name="connsiteY0" fmla="*/ 1640050 h 3280100"/>
              <a:gd name="connsiteX1" fmla="*/ 1779812 w 3559624"/>
              <a:gd name="connsiteY1" fmla="*/ 0 h 3280100"/>
              <a:gd name="connsiteX2" fmla="*/ 3559624 w 3559624"/>
              <a:gd name="connsiteY2" fmla="*/ 1640050 h 3280100"/>
              <a:gd name="connsiteX3" fmla="*/ 1779812 w 3559624"/>
              <a:gd name="connsiteY3" fmla="*/ 3280100 h 3280100"/>
              <a:gd name="connsiteX4" fmla="*/ 0 w 3559624"/>
              <a:gd name="connsiteY4" fmla="*/ 1640050 h 328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59624" h="3280100">
                <a:moveTo>
                  <a:pt x="0" y="1640050"/>
                </a:moveTo>
                <a:cubicBezTo>
                  <a:pt x="0" y="734275"/>
                  <a:pt x="796849" y="0"/>
                  <a:pt x="1779812" y="0"/>
                </a:cubicBezTo>
                <a:cubicBezTo>
                  <a:pt x="2762775" y="0"/>
                  <a:pt x="3559624" y="734275"/>
                  <a:pt x="3559624" y="1640050"/>
                </a:cubicBezTo>
                <a:cubicBezTo>
                  <a:pt x="3559624" y="2545825"/>
                  <a:pt x="2762775" y="3280100"/>
                  <a:pt x="1779812" y="3280100"/>
                </a:cubicBezTo>
                <a:cubicBezTo>
                  <a:pt x="796849" y="3280100"/>
                  <a:pt x="0" y="2545825"/>
                  <a:pt x="0" y="1640050"/>
                </a:cubicBezTo>
                <a:close/>
              </a:path>
            </a:pathLst>
          </a:cu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7" name="图片 26" descr="卡通人物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380" y="2943225"/>
            <a:ext cx="1814830" cy="18148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397000" y="1901825"/>
            <a:ext cx="3642995" cy="1014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9D"/>
                </a:solidFill>
                <a:effectLst/>
                <a:uLnTx/>
                <a:uFillTx/>
                <a:latin typeface="Adobe Arabic" panose="02040503050201020203"/>
                <a:ea typeface="微软雅黑" panose="020B0503020204020204" charset="-122"/>
                <a:cs typeface="+mn-ea"/>
                <a:sym typeface="+mn-lt"/>
              </a:rPr>
              <a:t>青少年使用含氟牙膏刷牙是安全、有效的防龋措施。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B09D"/>
              </a:solidFill>
              <a:effectLst/>
              <a:uLnTx/>
              <a:uFillTx/>
              <a:latin typeface="Adobe Arabic" panose="02040503050201020203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 rot="5400000">
            <a:off x="2894330" y="2848610"/>
            <a:ext cx="6402705" cy="1159510"/>
          </a:xfrm>
          <a:prstGeom prst="rect">
            <a:avLst/>
          </a:prstGeom>
          <a:solidFill>
            <a:srgbClr val="00B09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397095" y="641263"/>
            <a:ext cx="9398000" cy="126047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ctr"/>
            <a:r>
              <a:rPr lang="en-US" altLang="zh-CN" sz="3800" dirty="0">
                <a:ln w="28575">
                  <a:solidFill>
                    <a:srgbClr val="F05461"/>
                  </a:solidFill>
                </a:ln>
                <a:solidFill>
                  <a:srgbClr val="F05461"/>
                </a:solidFill>
                <a:latin typeface="三极正极黑简体" panose="00000500000000000000" pitchFamily="2" charset="-122"/>
                <a:ea typeface="三极正极黑简体" panose="00000500000000000000" pitchFamily="2" charset="-122"/>
                <a:sym typeface="+mn-ea"/>
              </a:rPr>
              <a:t>每天使用含氟牙膏</a:t>
            </a:r>
            <a:r>
              <a:rPr lang="zh-CN" altLang="en-US" sz="3800" dirty="0">
                <a:ln w="28575">
                  <a:solidFill>
                    <a:srgbClr val="F05461"/>
                  </a:solidFill>
                </a:ln>
                <a:solidFill>
                  <a:srgbClr val="F05461"/>
                </a:solidFill>
                <a:latin typeface="三极正极黑简体" panose="00000500000000000000" pitchFamily="2" charset="-122"/>
                <a:ea typeface="三极正极黑简体" panose="00000500000000000000" pitchFamily="2" charset="-122"/>
                <a:sym typeface="+mn-ea"/>
              </a:rPr>
              <a:t>，</a:t>
            </a:r>
            <a:r>
              <a:rPr lang="en-US" altLang="zh-CN" sz="3800" dirty="0">
                <a:ln w="28575">
                  <a:solidFill>
                    <a:srgbClr val="F05461"/>
                  </a:solidFill>
                </a:ln>
                <a:solidFill>
                  <a:srgbClr val="F05461"/>
                </a:solidFill>
                <a:latin typeface="三极正极黑简体" panose="00000500000000000000" pitchFamily="2" charset="-122"/>
                <a:ea typeface="三极正极黑简体" panose="00000500000000000000" pitchFamily="2" charset="-122"/>
                <a:sym typeface="+mn-ea"/>
              </a:rPr>
              <a:t>定期涂氟</a:t>
            </a:r>
            <a:endParaRPr lang="en-US" altLang="zh-CN" sz="3800" dirty="0">
              <a:ln w="28575">
                <a:solidFill>
                  <a:srgbClr val="F05461"/>
                </a:solidFill>
              </a:ln>
              <a:solidFill>
                <a:srgbClr val="F05461"/>
              </a:solidFill>
              <a:latin typeface="三极正极黑简体" panose="00000500000000000000" pitchFamily="2" charset="-122"/>
              <a:ea typeface="三极正极黑简体" panose="00000500000000000000" pitchFamily="2" charset="-122"/>
            </a:endParaRPr>
          </a:p>
          <a:p>
            <a:pPr algn="ctr"/>
            <a:endParaRPr lang="en-US" altLang="zh-CN" sz="3800" dirty="0">
              <a:ln w="28575">
                <a:solidFill>
                  <a:srgbClr val="F05461"/>
                </a:solidFill>
              </a:ln>
              <a:solidFill>
                <a:srgbClr val="F05461"/>
              </a:solidFill>
              <a:latin typeface="三极正极黑简体" panose="00000500000000000000" pitchFamily="2" charset="-122"/>
              <a:ea typeface="三极正极黑简体" panose="00000500000000000000" pitchFamily="2" charset="-122"/>
            </a:endParaRPr>
          </a:p>
        </p:txBody>
      </p:sp>
      <p:pic>
        <p:nvPicPr>
          <p:cNvPr id="2" name="图片 1" descr="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76705" y="3170555"/>
            <a:ext cx="3283585" cy="276606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152005" y="1440180"/>
            <a:ext cx="4274820" cy="193802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9D"/>
                </a:solidFill>
                <a:effectLst/>
                <a:uLnTx/>
                <a:uFillTx/>
                <a:latin typeface="Adobe Arabic" panose="02040503050201020203"/>
                <a:ea typeface="微软雅黑" panose="020B0503020204020204" charset="-122"/>
                <a:cs typeface="+mn-ea"/>
                <a:sym typeface="+mn-lt"/>
              </a:rPr>
              <a:t>每半年到医院接受一次牙齿涂氟，预防龋病。尤其是已经有多颗龋齿和正在进行正畸治疗的青少年，属于龋病高危人群，更应采取局部用氟措施。 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B09D"/>
              </a:solidFill>
              <a:effectLst/>
              <a:uLnTx/>
              <a:uFillTx/>
              <a:latin typeface="Adobe Arabic" panose="02040503050201020203"/>
              <a:ea typeface="微软雅黑" panose="020B0503020204020204" charset="-122"/>
              <a:cs typeface="+mn-ea"/>
              <a:sym typeface="+mn-lt"/>
            </a:endParaRPr>
          </a:p>
        </p:txBody>
      </p:sp>
      <p:pic>
        <p:nvPicPr>
          <p:cNvPr id="12" name="图片 11" descr="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8085" y="3698240"/>
            <a:ext cx="3502660" cy="2106295"/>
          </a:xfrm>
          <a:prstGeom prst="rect">
            <a:avLst/>
          </a:prstGeom>
        </p:spPr>
      </p:pic>
      <p:sp>
        <p:nvSpPr>
          <p:cNvPr id="14" name="矩形: 折角 4"/>
          <p:cNvSpPr/>
          <p:nvPr/>
        </p:nvSpPr>
        <p:spPr>
          <a:xfrm>
            <a:off x="1086485" y="1811655"/>
            <a:ext cx="4264025" cy="1194435"/>
          </a:xfrm>
          <a:prstGeom prst="foldedCorner">
            <a:avLst/>
          </a:prstGeom>
          <a:solidFill>
            <a:srgbClr val="00B09D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矩形: 折角 6"/>
          <p:cNvSpPr/>
          <p:nvPr/>
        </p:nvSpPr>
        <p:spPr>
          <a:xfrm>
            <a:off x="7046595" y="1372870"/>
            <a:ext cx="4485640" cy="2072640"/>
          </a:xfrm>
          <a:prstGeom prst="foldedCorner">
            <a:avLst/>
          </a:prstGeom>
          <a:solidFill>
            <a:srgbClr val="F0546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ldLvl="0" animBg="1"/>
      <p:bldP spid="13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游戏机, 文字, 电脑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0777" y="-2673223"/>
            <a:ext cx="6870446" cy="12192000"/>
          </a:xfrm>
          <a:prstGeom prst="rect">
            <a:avLst/>
          </a:prstGeom>
        </p:spPr>
      </p:pic>
      <p:pic>
        <p:nvPicPr>
          <p:cNvPr id="6" name="图片 5" descr="图片包含 游戏机, 乐高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 flipH="1">
            <a:off x="2660776" y="-2673224"/>
            <a:ext cx="6870446" cy="12192002"/>
          </a:xfrm>
          <a:custGeom>
            <a:avLst/>
            <a:gdLst>
              <a:gd name="connsiteX0" fmla="*/ 2792171 w 6870446"/>
              <a:gd name="connsiteY0" fmla="*/ 9345082 h 12192002"/>
              <a:gd name="connsiteX1" fmla="*/ 4571983 w 6870446"/>
              <a:gd name="connsiteY1" fmla="*/ 10985132 h 12192002"/>
              <a:gd name="connsiteX2" fmla="*/ 6351795 w 6870446"/>
              <a:gd name="connsiteY2" fmla="*/ 9345082 h 12192002"/>
              <a:gd name="connsiteX3" fmla="*/ 4571983 w 6870446"/>
              <a:gd name="connsiteY3" fmla="*/ 7705032 h 12192002"/>
              <a:gd name="connsiteX4" fmla="*/ 2792171 w 6870446"/>
              <a:gd name="connsiteY4" fmla="*/ 9345082 h 12192002"/>
              <a:gd name="connsiteX5" fmla="*/ 0 w 6870446"/>
              <a:gd name="connsiteY5" fmla="*/ 12192002 h 12192002"/>
              <a:gd name="connsiteX6" fmla="*/ 0 w 6870446"/>
              <a:gd name="connsiteY6" fmla="*/ 0 h 12192002"/>
              <a:gd name="connsiteX7" fmla="*/ 6870446 w 6870446"/>
              <a:gd name="connsiteY7" fmla="*/ 0 h 12192002"/>
              <a:gd name="connsiteX8" fmla="*/ 6870446 w 6870446"/>
              <a:gd name="connsiteY8" fmla="*/ 12192002 h 1219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70446" h="12192002">
                <a:moveTo>
                  <a:pt x="2792171" y="9345082"/>
                </a:moveTo>
                <a:cubicBezTo>
                  <a:pt x="2792171" y="10250857"/>
                  <a:pt x="3589020" y="10985132"/>
                  <a:pt x="4571983" y="10985132"/>
                </a:cubicBezTo>
                <a:cubicBezTo>
                  <a:pt x="5554946" y="10985132"/>
                  <a:pt x="6351795" y="10250857"/>
                  <a:pt x="6351795" y="9345082"/>
                </a:cubicBezTo>
                <a:cubicBezTo>
                  <a:pt x="6351795" y="8439307"/>
                  <a:pt x="5554946" y="7705032"/>
                  <a:pt x="4571983" y="7705032"/>
                </a:cubicBezTo>
                <a:cubicBezTo>
                  <a:pt x="3589020" y="7705032"/>
                  <a:pt x="2792171" y="8439307"/>
                  <a:pt x="2792171" y="9345082"/>
                </a:cubicBezTo>
                <a:close/>
                <a:moveTo>
                  <a:pt x="0" y="12192002"/>
                </a:moveTo>
                <a:lnTo>
                  <a:pt x="0" y="0"/>
                </a:lnTo>
                <a:lnTo>
                  <a:pt x="6870446" y="0"/>
                </a:lnTo>
                <a:lnTo>
                  <a:pt x="6870446" y="12192002"/>
                </a:lnTo>
                <a:close/>
              </a:path>
            </a:pathLst>
          </a:custGeom>
        </p:spPr>
      </p:pic>
      <p:sp>
        <p:nvSpPr>
          <p:cNvPr id="7" name="对话气泡: 圆角矩形 6"/>
          <p:cNvSpPr/>
          <p:nvPr/>
        </p:nvSpPr>
        <p:spPr>
          <a:xfrm>
            <a:off x="935990" y="1254125"/>
            <a:ext cx="9970770" cy="3679825"/>
          </a:xfrm>
          <a:prstGeom prst="wedgeRoundRectCallout">
            <a:avLst>
              <a:gd name="adj1" fmla="val -28150"/>
              <a:gd name="adj2" fmla="val 59589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222470" y="1742988"/>
            <a:ext cx="9398000" cy="983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5800" b="1" dirty="0">
                <a:ln w="28575">
                  <a:solidFill>
                    <a:srgbClr val="F05461"/>
                  </a:solidFill>
                </a:ln>
                <a:solidFill>
                  <a:srgbClr val="F05461"/>
                </a:solidFill>
                <a:latin typeface="三极正极黑简体" panose="00000500000000000000" pitchFamily="2" charset="-122"/>
                <a:ea typeface="三极正极黑简体" panose="00000500000000000000" pitchFamily="2" charset="-122"/>
              </a:rPr>
              <a:t>积极诊治错畸形</a:t>
            </a:r>
            <a:endParaRPr lang="en-US" altLang="zh-CN" sz="5800" b="1" dirty="0">
              <a:ln w="28575">
                <a:solidFill>
                  <a:srgbClr val="F05461"/>
                </a:solidFill>
              </a:ln>
              <a:solidFill>
                <a:srgbClr val="F05461"/>
              </a:solidFill>
              <a:latin typeface="三极正极黑简体" panose="00000500000000000000" pitchFamily="2" charset="-122"/>
              <a:ea typeface="三极正极黑简体" panose="00000500000000000000" pitchFamily="2" charset="-122"/>
            </a:endParaRPr>
          </a:p>
        </p:txBody>
      </p:sp>
      <p:cxnSp>
        <p:nvCxnSpPr>
          <p:cNvPr id="15" name="直接连接符 14"/>
          <p:cNvCxnSpPr/>
          <p:nvPr/>
        </p:nvCxnSpPr>
        <p:spPr>
          <a:xfrm flipH="1">
            <a:off x="2380658" y="2231903"/>
            <a:ext cx="633095" cy="5080"/>
          </a:xfrm>
          <a:prstGeom prst="line">
            <a:avLst/>
          </a:prstGeom>
          <a:ln w="28575">
            <a:solidFill>
              <a:srgbClr val="00B0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1905000" y="2851785"/>
            <a:ext cx="8032115" cy="129159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7200" b="1">
                <a:ln w="28575">
                  <a:solidFill>
                    <a:srgbClr val="00B09D"/>
                  </a:solidFill>
                </a:ln>
                <a:solidFill>
                  <a:srgbClr val="00B09D"/>
                </a:solidFill>
                <a:latin typeface="三极正极黑简体" panose="00000500000000000000" pitchFamily="2" charset="-122"/>
                <a:ea typeface="三极正极黑简体" panose="00000500000000000000" pitchFamily="2" charset="-122"/>
              </a:defRPr>
            </a:lvl1pPr>
          </a:lstStyle>
          <a:p>
            <a:pPr algn="ctr"/>
            <a:r>
              <a:rPr lang="zh-CN" altLang="en-US" sz="2600" b="0" spc="500" dirty="0">
                <a:sym typeface="+mn-lt"/>
              </a:rPr>
              <a:t>错畸形会增加龋病、牙龈炎等口腔疾病患病的风险，影响咀嚼、发音和美观，也会影响青少年的心理健康。 </a:t>
            </a:r>
            <a:endParaRPr lang="zh-CN" altLang="en-US" sz="2600" b="0" spc="500" dirty="0">
              <a:sym typeface="+mn-lt"/>
            </a:endParaRPr>
          </a:p>
        </p:txBody>
      </p:sp>
      <p:cxnSp>
        <p:nvCxnSpPr>
          <p:cNvPr id="2" name="直接连接符 1"/>
          <p:cNvCxnSpPr/>
          <p:nvPr/>
        </p:nvCxnSpPr>
        <p:spPr>
          <a:xfrm flipH="1">
            <a:off x="8775108" y="2226823"/>
            <a:ext cx="633095" cy="5080"/>
          </a:xfrm>
          <a:prstGeom prst="line">
            <a:avLst/>
          </a:prstGeom>
          <a:ln w="28575">
            <a:solidFill>
              <a:srgbClr val="00B0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椭圆 33"/>
          <p:cNvSpPr/>
          <p:nvPr/>
        </p:nvSpPr>
        <p:spPr>
          <a:xfrm>
            <a:off x="5585460" y="1070138"/>
            <a:ext cx="673100" cy="673100"/>
          </a:xfrm>
          <a:prstGeom prst="ellipse">
            <a:avLst/>
          </a:prstGeom>
          <a:solidFill>
            <a:srgbClr val="00B0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 dirty="0">
                <a:solidFill>
                  <a:schemeClr val="bg1"/>
                </a:solidFill>
              </a:rPr>
              <a:t>06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pic>
        <p:nvPicPr>
          <p:cNvPr id="8" name="图片 7" descr="卡通人物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105" y="3573780"/>
            <a:ext cx="2922270" cy="29222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1397095" y="756198"/>
            <a:ext cx="9398000" cy="67564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ctr"/>
            <a:r>
              <a:rPr lang="en-US" altLang="zh-CN" sz="3800" b="1" dirty="0">
                <a:ln w="28575">
                  <a:solidFill>
                    <a:srgbClr val="F05461"/>
                  </a:solidFill>
                </a:ln>
                <a:solidFill>
                  <a:srgbClr val="F05461"/>
                </a:solidFill>
                <a:latin typeface="三极正极黑简体" panose="00000500000000000000" pitchFamily="2" charset="-122"/>
                <a:ea typeface="三极正极黑简体" panose="00000500000000000000" pitchFamily="2" charset="-122"/>
                <a:sym typeface="+mn-ea"/>
              </a:rPr>
              <a:t>积极诊治错畸形</a:t>
            </a:r>
            <a:endParaRPr lang="en-US" altLang="zh-CN" sz="3800" b="1" dirty="0">
              <a:ln w="28575">
                <a:solidFill>
                  <a:srgbClr val="F05461"/>
                </a:solidFill>
              </a:ln>
              <a:solidFill>
                <a:srgbClr val="F05461"/>
              </a:solidFill>
              <a:latin typeface="三极正极黑简体" panose="00000500000000000000" pitchFamily="2" charset="-122"/>
              <a:ea typeface="三极正极黑简体" panose="000005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442075" y="2263140"/>
            <a:ext cx="4352925" cy="286131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9D"/>
                </a:solidFill>
                <a:effectLst/>
                <a:uLnTx/>
                <a:uFillTx/>
                <a:latin typeface="Adobe Arabic" panose="02040503050201020203"/>
                <a:ea typeface="微软雅黑" panose="020B0503020204020204" charset="-122"/>
                <a:cs typeface="+mn-ea"/>
                <a:sym typeface="+mn-lt"/>
              </a:rPr>
              <a:t>在乳恒牙替换过程中或替换完成后，可以去正规医疗机构进行错畸形的诊治，确定具体的治疗时机及方案。正畸治疗时间较长，佩戴矫治器后牙齿不易清洁，因此在正畸过程中特别需要注意口腔清洁。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B09D"/>
              </a:solidFill>
              <a:effectLst/>
              <a:uLnTx/>
              <a:uFillTx/>
              <a:latin typeface="Adobe Arabic" panose="02040503050201020203"/>
              <a:ea typeface="微软雅黑" panose="020B0503020204020204" charset="-122"/>
              <a:cs typeface="+mn-ea"/>
              <a:sym typeface="+mn-lt"/>
            </a:endParaRPr>
          </a:p>
        </p:txBody>
      </p:sp>
      <p:pic>
        <p:nvPicPr>
          <p:cNvPr id="6" name="图片 5" descr="src=http___www.huahaikouqiang.com_wp-content_uploads_2022_01_srchttp___5b0988e595225.cdn_.sohucs.com_images_20190503_165792c29ea44ea1abc339986663646a.gifreferhttp___5b0988e595225.cdn_.sohucs.gif&amp;refer=http___www.hu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0455" y="2152015"/>
            <a:ext cx="4888865" cy="308292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865" y="271145"/>
            <a:ext cx="1871345" cy="16465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游戏机, 文字, 电脑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0777" y="-2673223"/>
            <a:ext cx="6870446" cy="12192000"/>
          </a:xfrm>
          <a:prstGeom prst="rect">
            <a:avLst/>
          </a:prstGeom>
        </p:spPr>
      </p:pic>
      <p:pic>
        <p:nvPicPr>
          <p:cNvPr id="6" name="图片 5" descr="图片包含 游戏机, 乐高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 flipH="1">
            <a:off x="2660776" y="-2673224"/>
            <a:ext cx="6870446" cy="12192002"/>
          </a:xfrm>
          <a:custGeom>
            <a:avLst/>
            <a:gdLst>
              <a:gd name="connsiteX0" fmla="*/ 2792171 w 6870446"/>
              <a:gd name="connsiteY0" fmla="*/ 9345082 h 12192002"/>
              <a:gd name="connsiteX1" fmla="*/ 4571983 w 6870446"/>
              <a:gd name="connsiteY1" fmla="*/ 10985132 h 12192002"/>
              <a:gd name="connsiteX2" fmla="*/ 6351795 w 6870446"/>
              <a:gd name="connsiteY2" fmla="*/ 9345082 h 12192002"/>
              <a:gd name="connsiteX3" fmla="*/ 4571983 w 6870446"/>
              <a:gd name="connsiteY3" fmla="*/ 7705032 h 12192002"/>
              <a:gd name="connsiteX4" fmla="*/ 2792171 w 6870446"/>
              <a:gd name="connsiteY4" fmla="*/ 9345082 h 12192002"/>
              <a:gd name="connsiteX5" fmla="*/ 0 w 6870446"/>
              <a:gd name="connsiteY5" fmla="*/ 12192002 h 12192002"/>
              <a:gd name="connsiteX6" fmla="*/ 0 w 6870446"/>
              <a:gd name="connsiteY6" fmla="*/ 0 h 12192002"/>
              <a:gd name="connsiteX7" fmla="*/ 6870446 w 6870446"/>
              <a:gd name="connsiteY7" fmla="*/ 0 h 12192002"/>
              <a:gd name="connsiteX8" fmla="*/ 6870446 w 6870446"/>
              <a:gd name="connsiteY8" fmla="*/ 12192002 h 1219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70446" h="12192002">
                <a:moveTo>
                  <a:pt x="2792171" y="9345082"/>
                </a:moveTo>
                <a:cubicBezTo>
                  <a:pt x="2792171" y="10250857"/>
                  <a:pt x="3589020" y="10985132"/>
                  <a:pt x="4571983" y="10985132"/>
                </a:cubicBezTo>
                <a:cubicBezTo>
                  <a:pt x="5554946" y="10985132"/>
                  <a:pt x="6351795" y="10250857"/>
                  <a:pt x="6351795" y="9345082"/>
                </a:cubicBezTo>
                <a:cubicBezTo>
                  <a:pt x="6351795" y="8439307"/>
                  <a:pt x="5554946" y="7705032"/>
                  <a:pt x="4571983" y="7705032"/>
                </a:cubicBezTo>
                <a:cubicBezTo>
                  <a:pt x="3589020" y="7705032"/>
                  <a:pt x="2792171" y="8439307"/>
                  <a:pt x="2792171" y="9345082"/>
                </a:cubicBezTo>
                <a:close/>
                <a:moveTo>
                  <a:pt x="0" y="12192002"/>
                </a:moveTo>
                <a:lnTo>
                  <a:pt x="0" y="0"/>
                </a:lnTo>
                <a:lnTo>
                  <a:pt x="6870446" y="0"/>
                </a:lnTo>
                <a:lnTo>
                  <a:pt x="6870446" y="12192002"/>
                </a:lnTo>
                <a:close/>
              </a:path>
            </a:pathLst>
          </a:custGeom>
        </p:spPr>
      </p:pic>
      <p:sp>
        <p:nvSpPr>
          <p:cNvPr id="7" name="对话气泡: 圆角矩形 6"/>
          <p:cNvSpPr/>
          <p:nvPr/>
        </p:nvSpPr>
        <p:spPr>
          <a:xfrm>
            <a:off x="935990" y="1254125"/>
            <a:ext cx="9970770" cy="3679825"/>
          </a:xfrm>
          <a:prstGeom prst="wedgeRoundRectCallout">
            <a:avLst>
              <a:gd name="adj1" fmla="val -28150"/>
              <a:gd name="adj2" fmla="val 59589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222470" y="1742988"/>
            <a:ext cx="9398000" cy="1876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5800" b="1" dirty="0">
                <a:ln w="28575">
                  <a:solidFill>
                    <a:srgbClr val="F05461"/>
                  </a:solidFill>
                </a:ln>
                <a:solidFill>
                  <a:srgbClr val="F05461"/>
                </a:solidFill>
                <a:latin typeface="三极正极黑简体" panose="00000500000000000000" pitchFamily="2" charset="-122"/>
                <a:ea typeface="三极正极黑简体" panose="00000500000000000000" pitchFamily="2" charset="-122"/>
              </a:rPr>
              <a:t>运动时做好牙齿防护</a:t>
            </a:r>
            <a:endParaRPr lang="en-US" altLang="zh-CN" sz="5800" b="1" dirty="0">
              <a:ln w="28575">
                <a:solidFill>
                  <a:srgbClr val="F05461"/>
                </a:solidFill>
              </a:ln>
              <a:solidFill>
                <a:srgbClr val="F05461"/>
              </a:solidFill>
              <a:latin typeface="三极正极黑简体" panose="00000500000000000000" pitchFamily="2" charset="-122"/>
              <a:ea typeface="三极正极黑简体" panose="00000500000000000000" pitchFamily="2" charset="-122"/>
            </a:endParaRPr>
          </a:p>
          <a:p>
            <a:pPr algn="ctr"/>
            <a:r>
              <a:rPr lang="en-US" altLang="zh-CN" sz="5800" b="1" dirty="0">
                <a:ln w="28575">
                  <a:solidFill>
                    <a:srgbClr val="F05461"/>
                  </a:solidFill>
                </a:ln>
                <a:solidFill>
                  <a:srgbClr val="F05461"/>
                </a:solidFill>
                <a:latin typeface="三极正极黑简体" panose="00000500000000000000" pitchFamily="2" charset="-122"/>
                <a:ea typeface="三极正极黑简体" panose="00000500000000000000" pitchFamily="2" charset="-122"/>
              </a:rPr>
              <a:t>防止牙外伤</a:t>
            </a:r>
            <a:endParaRPr lang="en-US" altLang="zh-CN" sz="5800" b="1" dirty="0">
              <a:ln w="28575">
                <a:solidFill>
                  <a:srgbClr val="F05461"/>
                </a:solidFill>
              </a:ln>
              <a:solidFill>
                <a:srgbClr val="F05461"/>
              </a:solidFill>
              <a:latin typeface="三极正极黑简体" panose="00000500000000000000" pitchFamily="2" charset="-122"/>
              <a:ea typeface="三极正极黑简体" panose="00000500000000000000" pitchFamily="2" charset="-122"/>
            </a:endParaRPr>
          </a:p>
        </p:txBody>
      </p:sp>
      <p:cxnSp>
        <p:nvCxnSpPr>
          <p:cNvPr id="15" name="直接连接符 14"/>
          <p:cNvCxnSpPr/>
          <p:nvPr/>
        </p:nvCxnSpPr>
        <p:spPr>
          <a:xfrm flipH="1">
            <a:off x="1764073" y="2684023"/>
            <a:ext cx="633095" cy="5080"/>
          </a:xfrm>
          <a:prstGeom prst="line">
            <a:avLst/>
          </a:prstGeom>
          <a:ln w="28575">
            <a:solidFill>
              <a:srgbClr val="00B0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直接连接符 1"/>
          <p:cNvCxnSpPr/>
          <p:nvPr/>
        </p:nvCxnSpPr>
        <p:spPr>
          <a:xfrm flipH="1">
            <a:off x="9431063" y="2678943"/>
            <a:ext cx="633095" cy="5080"/>
          </a:xfrm>
          <a:prstGeom prst="line">
            <a:avLst/>
          </a:prstGeom>
          <a:ln w="28575">
            <a:solidFill>
              <a:srgbClr val="00B0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椭圆 33"/>
          <p:cNvSpPr/>
          <p:nvPr/>
        </p:nvSpPr>
        <p:spPr>
          <a:xfrm>
            <a:off x="5585460" y="1070138"/>
            <a:ext cx="673100" cy="673100"/>
          </a:xfrm>
          <a:prstGeom prst="ellipse">
            <a:avLst/>
          </a:prstGeom>
          <a:solidFill>
            <a:srgbClr val="00B0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 dirty="0">
                <a:solidFill>
                  <a:schemeClr val="bg1"/>
                </a:solidFill>
              </a:rPr>
              <a:t>07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pic>
        <p:nvPicPr>
          <p:cNvPr id="3" name="图片 2" descr="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08645" y="2969260"/>
            <a:ext cx="1979930" cy="19646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622935" y="1941195"/>
            <a:ext cx="3020695" cy="3756025"/>
            <a:chOff x="8012716" y="2524092"/>
            <a:chExt cx="2854121" cy="3386515"/>
          </a:xfrm>
        </p:grpSpPr>
        <p:grpSp>
          <p:nvGrpSpPr>
            <p:cNvPr id="4" name="组合 3"/>
            <p:cNvGrpSpPr/>
            <p:nvPr/>
          </p:nvGrpSpPr>
          <p:grpSpPr>
            <a:xfrm>
              <a:off x="8012716" y="2524092"/>
              <a:ext cx="2752626" cy="3386515"/>
              <a:chOff x="791784" y="2665493"/>
              <a:chExt cx="2752626" cy="3386515"/>
            </a:xfrm>
          </p:grpSpPr>
          <p:sp>
            <p:nvSpPr>
              <p:cNvPr id="5" name="椭圆 4"/>
              <p:cNvSpPr/>
              <p:nvPr/>
            </p:nvSpPr>
            <p:spPr>
              <a:xfrm>
                <a:off x="791784" y="3299382"/>
                <a:ext cx="2752626" cy="2752626"/>
              </a:xfrm>
              <a:prstGeom prst="ellipse">
                <a:avLst/>
              </a:prstGeom>
              <a:noFill/>
              <a:ln>
                <a:solidFill>
                  <a:srgbClr val="00B09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6" name="图片 5" descr="卡通人物&#10;&#10;描述已自动生成"/>
              <p:cNvPicPr>
                <a:picLocks noChangeAspect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24092" y="2665493"/>
                <a:ext cx="1276546" cy="1276546"/>
              </a:xfrm>
              <a:prstGeom prst="rect">
                <a:avLst/>
              </a:prstGeom>
            </p:spPr>
          </p:pic>
        </p:grpSp>
        <p:sp>
          <p:nvSpPr>
            <p:cNvPr id="8" name="文本框 7"/>
            <p:cNvSpPr txBox="1"/>
            <p:nvPr/>
          </p:nvSpPr>
          <p:spPr>
            <a:xfrm>
              <a:off x="8334009" y="3800397"/>
              <a:ext cx="2532828" cy="15807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9D"/>
                  </a:solidFill>
                  <a:effectLst/>
                  <a:uLnTx/>
                  <a:uFillTx/>
                  <a:latin typeface="Adobe Arabic" panose="02040503050201020203"/>
                  <a:ea typeface="微软雅黑" panose="020B0503020204020204" charset="-122"/>
                  <a:cs typeface="+mn-ea"/>
                  <a:sym typeface="+mn-lt"/>
                </a:rPr>
                <a:t>青少年参加体育活动时，宜穿运动服和防滑的运动鞋，预防摔倒造成牙外伤。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9D"/>
                </a:solidFill>
                <a:effectLst/>
                <a:uLnTx/>
                <a:uFillTx/>
                <a:latin typeface="Adobe Arabic" panose="02040503050201020203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3708934" y="1957510"/>
            <a:ext cx="2562360" cy="3152434"/>
            <a:chOff x="8012716" y="2524092"/>
            <a:chExt cx="2752626" cy="3386515"/>
          </a:xfrm>
        </p:grpSpPr>
        <p:grpSp>
          <p:nvGrpSpPr>
            <p:cNvPr id="46" name="组合 45"/>
            <p:cNvGrpSpPr/>
            <p:nvPr/>
          </p:nvGrpSpPr>
          <p:grpSpPr>
            <a:xfrm>
              <a:off x="8012716" y="2524092"/>
              <a:ext cx="2752626" cy="3386515"/>
              <a:chOff x="791784" y="2665493"/>
              <a:chExt cx="2752626" cy="3386515"/>
            </a:xfrm>
          </p:grpSpPr>
          <p:sp>
            <p:nvSpPr>
              <p:cNvPr id="48" name="椭圆 47"/>
              <p:cNvSpPr/>
              <p:nvPr/>
            </p:nvSpPr>
            <p:spPr>
              <a:xfrm>
                <a:off x="791784" y="3299382"/>
                <a:ext cx="2752626" cy="2752626"/>
              </a:xfrm>
              <a:prstGeom prst="ellipse">
                <a:avLst/>
              </a:prstGeom>
              <a:noFill/>
              <a:ln>
                <a:solidFill>
                  <a:srgbClr val="00B09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49" name="图片 48" descr="卡通人物&#10;&#10;描述已自动生成"/>
              <p:cNvPicPr>
                <a:picLocks noChangeAspect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24092" y="2665493"/>
                <a:ext cx="1276546" cy="1276546"/>
              </a:xfrm>
              <a:prstGeom prst="rect">
                <a:avLst/>
              </a:prstGeom>
            </p:spPr>
          </p:pic>
        </p:grpSp>
        <p:sp>
          <p:nvSpPr>
            <p:cNvPr id="47" name="文本框 46"/>
            <p:cNvSpPr txBox="1"/>
            <p:nvPr/>
          </p:nvSpPr>
          <p:spPr>
            <a:xfrm>
              <a:off x="8333782" y="3615762"/>
              <a:ext cx="2110494" cy="14372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9D"/>
                  </a:solidFill>
                  <a:effectLst/>
                  <a:uLnTx/>
                  <a:uFillTx/>
                  <a:latin typeface="Adobe Arabic" panose="02040503050201020203"/>
                  <a:ea typeface="微软雅黑" panose="020B0503020204020204" charset="-122"/>
                  <a:cs typeface="+mn-ea"/>
                  <a:sym typeface="+mn-lt"/>
                </a:rPr>
                <a:t>必要时应佩戴头盔、防护牙托等防护用具。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B09D"/>
                </a:solidFill>
                <a:effectLst/>
                <a:uLnTx/>
                <a:uFillTx/>
                <a:latin typeface="Adobe Arabic" panose="02040503050201020203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5985510" y="3495040"/>
            <a:ext cx="2451735" cy="2855595"/>
            <a:chOff x="8012716" y="2524092"/>
            <a:chExt cx="2752626" cy="3386515"/>
          </a:xfrm>
        </p:grpSpPr>
        <p:grpSp>
          <p:nvGrpSpPr>
            <p:cNvPr id="51" name="组合 50"/>
            <p:cNvGrpSpPr/>
            <p:nvPr/>
          </p:nvGrpSpPr>
          <p:grpSpPr>
            <a:xfrm>
              <a:off x="8012716" y="2524092"/>
              <a:ext cx="2752626" cy="3386515"/>
              <a:chOff x="791784" y="2665493"/>
              <a:chExt cx="2752626" cy="3386515"/>
            </a:xfrm>
          </p:grpSpPr>
          <p:sp>
            <p:nvSpPr>
              <p:cNvPr id="53" name="椭圆 52"/>
              <p:cNvSpPr/>
              <p:nvPr/>
            </p:nvSpPr>
            <p:spPr>
              <a:xfrm>
                <a:off x="791784" y="3299382"/>
                <a:ext cx="2752626" cy="2752626"/>
              </a:xfrm>
              <a:prstGeom prst="ellipse">
                <a:avLst/>
              </a:prstGeom>
              <a:noFill/>
              <a:ln>
                <a:solidFill>
                  <a:srgbClr val="00B09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54" name="图片 53" descr="卡通人物&#10;&#10;描述已自动生成"/>
              <p:cNvPicPr>
                <a:picLocks noChangeAspect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24092" y="2665493"/>
                <a:ext cx="1276546" cy="1276546"/>
              </a:xfrm>
              <a:prstGeom prst="rect">
                <a:avLst/>
              </a:prstGeom>
            </p:spPr>
          </p:pic>
        </p:grpSp>
        <p:sp>
          <p:nvSpPr>
            <p:cNvPr id="52" name="文本框 51"/>
            <p:cNvSpPr txBox="1"/>
            <p:nvPr/>
          </p:nvSpPr>
          <p:spPr>
            <a:xfrm>
              <a:off x="8333782" y="3962345"/>
              <a:ext cx="2110494" cy="15866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9D"/>
                  </a:solidFill>
                  <a:effectLst/>
                  <a:uLnTx/>
                  <a:uFillTx/>
                  <a:latin typeface="Adobe Arabic" panose="02040503050201020203"/>
                  <a:ea typeface="微软雅黑" panose="020B0503020204020204" charset="-122"/>
                  <a:cs typeface="+mn-ea"/>
                  <a:sym typeface="+mn-lt"/>
                </a:rPr>
                <a:t>一旦发生牙外伤，应尽快去医院就诊。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B09D"/>
                </a:solidFill>
                <a:effectLst/>
                <a:uLnTx/>
                <a:uFillTx/>
                <a:latin typeface="Adobe Arabic" panose="02040503050201020203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1397095" y="612053"/>
            <a:ext cx="9398000" cy="126047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ctr"/>
            <a:r>
              <a:rPr lang="en-US" altLang="zh-CN" sz="3800" b="1" dirty="0">
                <a:ln w="28575">
                  <a:solidFill>
                    <a:srgbClr val="F05461"/>
                  </a:solidFill>
                </a:ln>
                <a:solidFill>
                  <a:srgbClr val="F05461"/>
                </a:solidFill>
                <a:latin typeface="三极正极黑简体" panose="00000500000000000000" pitchFamily="2" charset="-122"/>
                <a:ea typeface="三极正极黑简体" panose="00000500000000000000" pitchFamily="2" charset="-122"/>
                <a:sym typeface="+mn-ea"/>
              </a:rPr>
              <a:t>运动时做好牙齿防护</a:t>
            </a:r>
            <a:endParaRPr lang="en-US" altLang="zh-CN" sz="3800" b="1" dirty="0">
              <a:ln w="28575">
                <a:solidFill>
                  <a:srgbClr val="F05461"/>
                </a:solidFill>
              </a:ln>
              <a:solidFill>
                <a:srgbClr val="F05461"/>
              </a:solidFill>
              <a:latin typeface="三极正极黑简体" panose="00000500000000000000" pitchFamily="2" charset="-122"/>
              <a:ea typeface="三极正极黑简体" panose="00000500000000000000" pitchFamily="2" charset="-122"/>
            </a:endParaRPr>
          </a:p>
          <a:p>
            <a:pPr algn="ctr"/>
            <a:r>
              <a:rPr lang="en-US" altLang="zh-CN" sz="3800" b="1" dirty="0">
                <a:ln w="28575">
                  <a:solidFill>
                    <a:srgbClr val="F05461"/>
                  </a:solidFill>
                </a:ln>
                <a:solidFill>
                  <a:srgbClr val="F05461"/>
                </a:solidFill>
                <a:latin typeface="三极正极黑简体" panose="00000500000000000000" pitchFamily="2" charset="-122"/>
                <a:ea typeface="三极正极黑简体" panose="00000500000000000000" pitchFamily="2" charset="-122"/>
                <a:sym typeface="+mn-ea"/>
              </a:rPr>
              <a:t>防止牙外伤</a:t>
            </a:r>
            <a:endParaRPr lang="en-US" altLang="zh-CN" sz="3800" b="1" dirty="0">
              <a:ln w="28575">
                <a:solidFill>
                  <a:srgbClr val="F05461"/>
                </a:solidFill>
              </a:ln>
              <a:solidFill>
                <a:srgbClr val="F05461"/>
              </a:solidFill>
              <a:latin typeface="三极正极黑简体" panose="00000500000000000000" pitchFamily="2" charset="-122"/>
              <a:ea typeface="三极正极黑简体" panose="00000500000000000000" pitchFamily="2" charset="-122"/>
            </a:endParaRPr>
          </a:p>
        </p:txBody>
      </p:sp>
      <p:pic>
        <p:nvPicPr>
          <p:cNvPr id="7" name="图片 6" descr="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7535" y="1385570"/>
            <a:ext cx="3145790" cy="3030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游戏机, 文字, 电脑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0777" y="-2673223"/>
            <a:ext cx="6870446" cy="12192000"/>
          </a:xfrm>
          <a:prstGeom prst="rect">
            <a:avLst/>
          </a:prstGeom>
        </p:spPr>
      </p:pic>
      <p:pic>
        <p:nvPicPr>
          <p:cNvPr id="6" name="图片 5" descr="图片包含 游戏机, 乐高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 flipH="1">
            <a:off x="2660776" y="-2673224"/>
            <a:ext cx="6870446" cy="12192002"/>
          </a:xfrm>
          <a:custGeom>
            <a:avLst/>
            <a:gdLst>
              <a:gd name="connsiteX0" fmla="*/ 2792171 w 6870446"/>
              <a:gd name="connsiteY0" fmla="*/ 9345082 h 12192002"/>
              <a:gd name="connsiteX1" fmla="*/ 4571983 w 6870446"/>
              <a:gd name="connsiteY1" fmla="*/ 10985132 h 12192002"/>
              <a:gd name="connsiteX2" fmla="*/ 6351795 w 6870446"/>
              <a:gd name="connsiteY2" fmla="*/ 9345082 h 12192002"/>
              <a:gd name="connsiteX3" fmla="*/ 4571983 w 6870446"/>
              <a:gd name="connsiteY3" fmla="*/ 7705032 h 12192002"/>
              <a:gd name="connsiteX4" fmla="*/ 2792171 w 6870446"/>
              <a:gd name="connsiteY4" fmla="*/ 9345082 h 12192002"/>
              <a:gd name="connsiteX5" fmla="*/ 0 w 6870446"/>
              <a:gd name="connsiteY5" fmla="*/ 12192002 h 12192002"/>
              <a:gd name="connsiteX6" fmla="*/ 0 w 6870446"/>
              <a:gd name="connsiteY6" fmla="*/ 0 h 12192002"/>
              <a:gd name="connsiteX7" fmla="*/ 6870446 w 6870446"/>
              <a:gd name="connsiteY7" fmla="*/ 0 h 12192002"/>
              <a:gd name="connsiteX8" fmla="*/ 6870446 w 6870446"/>
              <a:gd name="connsiteY8" fmla="*/ 12192002 h 1219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70446" h="12192002">
                <a:moveTo>
                  <a:pt x="2792171" y="9345082"/>
                </a:moveTo>
                <a:cubicBezTo>
                  <a:pt x="2792171" y="10250857"/>
                  <a:pt x="3589020" y="10985132"/>
                  <a:pt x="4571983" y="10985132"/>
                </a:cubicBezTo>
                <a:cubicBezTo>
                  <a:pt x="5554946" y="10985132"/>
                  <a:pt x="6351795" y="10250857"/>
                  <a:pt x="6351795" y="9345082"/>
                </a:cubicBezTo>
                <a:cubicBezTo>
                  <a:pt x="6351795" y="8439307"/>
                  <a:pt x="5554946" y="7705032"/>
                  <a:pt x="4571983" y="7705032"/>
                </a:cubicBezTo>
                <a:cubicBezTo>
                  <a:pt x="3589020" y="7705032"/>
                  <a:pt x="2792171" y="8439307"/>
                  <a:pt x="2792171" y="9345082"/>
                </a:cubicBezTo>
                <a:close/>
                <a:moveTo>
                  <a:pt x="0" y="12192002"/>
                </a:moveTo>
                <a:lnTo>
                  <a:pt x="0" y="0"/>
                </a:lnTo>
                <a:lnTo>
                  <a:pt x="6870446" y="0"/>
                </a:lnTo>
                <a:lnTo>
                  <a:pt x="6870446" y="12192002"/>
                </a:lnTo>
                <a:close/>
              </a:path>
            </a:pathLst>
          </a:custGeom>
        </p:spPr>
      </p:pic>
      <p:sp>
        <p:nvSpPr>
          <p:cNvPr id="7" name="对话气泡: 圆角矩形 6"/>
          <p:cNvSpPr/>
          <p:nvPr/>
        </p:nvSpPr>
        <p:spPr>
          <a:xfrm>
            <a:off x="935990" y="1254125"/>
            <a:ext cx="9970770" cy="3679825"/>
          </a:xfrm>
          <a:prstGeom prst="wedgeRoundRectCallout">
            <a:avLst>
              <a:gd name="adj1" fmla="val -28150"/>
              <a:gd name="adj2" fmla="val 59589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222470" y="1742988"/>
            <a:ext cx="9398000" cy="1876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5800" b="1" dirty="0">
                <a:ln w="28575">
                  <a:solidFill>
                    <a:srgbClr val="F05461"/>
                  </a:solidFill>
                </a:ln>
                <a:solidFill>
                  <a:srgbClr val="F05461"/>
                </a:solidFill>
                <a:latin typeface="三极正极黑简体" panose="00000500000000000000" pitchFamily="2" charset="-122"/>
                <a:ea typeface="三极正极黑简体" panose="00000500000000000000" pitchFamily="2" charset="-122"/>
              </a:rPr>
              <a:t>定期口腔检查</a:t>
            </a:r>
            <a:endParaRPr lang="en-US" altLang="zh-CN" sz="5800" b="1" dirty="0">
              <a:ln w="28575">
                <a:solidFill>
                  <a:srgbClr val="F05461"/>
                </a:solidFill>
              </a:ln>
              <a:solidFill>
                <a:srgbClr val="F05461"/>
              </a:solidFill>
              <a:latin typeface="三极正极黑简体" panose="00000500000000000000" pitchFamily="2" charset="-122"/>
              <a:ea typeface="三极正极黑简体" panose="00000500000000000000" pitchFamily="2" charset="-122"/>
            </a:endParaRPr>
          </a:p>
          <a:p>
            <a:pPr algn="ctr"/>
            <a:r>
              <a:rPr lang="en-US" altLang="zh-CN" sz="5800" b="1" dirty="0">
                <a:ln w="28575">
                  <a:solidFill>
                    <a:srgbClr val="F05461"/>
                  </a:solidFill>
                </a:ln>
                <a:solidFill>
                  <a:srgbClr val="F05461"/>
                </a:solidFill>
                <a:latin typeface="三极正极黑简体" panose="00000500000000000000" pitchFamily="2" charset="-122"/>
                <a:ea typeface="三极正极黑简体" panose="00000500000000000000" pitchFamily="2" charset="-122"/>
              </a:rPr>
              <a:t>每年洁治一次</a:t>
            </a:r>
            <a:endParaRPr lang="en-US" altLang="zh-CN" sz="5800" b="1" dirty="0">
              <a:ln w="28575">
                <a:solidFill>
                  <a:srgbClr val="F05461"/>
                </a:solidFill>
              </a:ln>
              <a:solidFill>
                <a:srgbClr val="F05461"/>
              </a:solidFill>
              <a:latin typeface="三极正极黑简体" panose="00000500000000000000" pitchFamily="2" charset="-122"/>
              <a:ea typeface="三极正极黑简体" panose="00000500000000000000" pitchFamily="2" charset="-122"/>
            </a:endParaRPr>
          </a:p>
        </p:txBody>
      </p:sp>
      <p:cxnSp>
        <p:nvCxnSpPr>
          <p:cNvPr id="15" name="直接连接符 14"/>
          <p:cNvCxnSpPr/>
          <p:nvPr/>
        </p:nvCxnSpPr>
        <p:spPr>
          <a:xfrm flipH="1">
            <a:off x="2636563" y="2683388"/>
            <a:ext cx="633095" cy="5080"/>
          </a:xfrm>
          <a:prstGeom prst="line">
            <a:avLst/>
          </a:prstGeom>
          <a:ln w="28575">
            <a:solidFill>
              <a:srgbClr val="00B0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直接连接符 1"/>
          <p:cNvCxnSpPr/>
          <p:nvPr/>
        </p:nvCxnSpPr>
        <p:spPr>
          <a:xfrm flipH="1">
            <a:off x="8510948" y="2678308"/>
            <a:ext cx="633095" cy="5080"/>
          </a:xfrm>
          <a:prstGeom prst="line">
            <a:avLst/>
          </a:prstGeom>
          <a:ln w="28575">
            <a:solidFill>
              <a:srgbClr val="00B0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椭圆 33"/>
          <p:cNvSpPr/>
          <p:nvPr/>
        </p:nvSpPr>
        <p:spPr>
          <a:xfrm>
            <a:off x="5585460" y="1070138"/>
            <a:ext cx="673100" cy="673100"/>
          </a:xfrm>
          <a:prstGeom prst="ellipse">
            <a:avLst/>
          </a:prstGeom>
          <a:solidFill>
            <a:srgbClr val="00B0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 dirty="0">
                <a:solidFill>
                  <a:schemeClr val="bg1"/>
                </a:solidFill>
              </a:rPr>
              <a:t>08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pic>
        <p:nvPicPr>
          <p:cNvPr id="5" name="图片 4" descr="图片包含 桌子, 蛋糕, 男人, 女人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535" y="3143250"/>
            <a:ext cx="4307840" cy="35064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707640" y="3529965"/>
            <a:ext cx="6950075" cy="181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sz="2800" b="1" noProof="0" dirty="0">
                <a:ln>
                  <a:noFill/>
                </a:ln>
                <a:solidFill>
                  <a:srgbClr val="F05461"/>
                </a:solidFill>
                <a:effectLst/>
                <a:uLnTx/>
                <a:uFillTx/>
                <a:latin typeface="Adobe Arabic" panose="02040503050201020203"/>
                <a:ea typeface="微软雅黑" panose="020B0503020204020204" charset="-122"/>
                <a:cs typeface="+mn-ea"/>
                <a:sym typeface="+mn-lt"/>
              </a:rPr>
              <a:t>青少年应每半年至一年进行一次口腔检查，以便及时发现口腔问题，早期治疗。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F05461"/>
              </a:solidFill>
              <a:effectLst/>
              <a:uLnTx/>
              <a:uFillTx/>
              <a:latin typeface="Adobe Arabic" panose="02040503050201020203"/>
              <a:ea typeface="微软雅黑" panose="020B0503020204020204" charset="-122"/>
              <a:cs typeface="+mn-ea"/>
              <a:sym typeface="+mn-lt"/>
            </a:endParaRPr>
          </a:p>
          <a:p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F05461"/>
              </a:solidFill>
              <a:effectLst/>
              <a:uLnTx/>
              <a:uFillTx/>
              <a:latin typeface="Adobe Arabic" panose="02040503050201020203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445522" y="2084256"/>
            <a:ext cx="5301574" cy="1014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sz="2000" noProof="0" dirty="0">
                <a:ln>
                  <a:noFill/>
                </a:ln>
                <a:solidFill>
                  <a:srgbClr val="00B09D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龋病和牙龈炎是青少年常见口腔疾病，可引起牙痛、牙龈出血等症状。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00B09D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397095" y="688253"/>
            <a:ext cx="9398000" cy="67564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ctr"/>
            <a:r>
              <a:rPr lang="en-US" altLang="zh-CN" sz="3800" b="1" dirty="0">
                <a:ln w="28575">
                  <a:solidFill>
                    <a:srgbClr val="F05461"/>
                  </a:solidFill>
                </a:ln>
                <a:solidFill>
                  <a:srgbClr val="F05461"/>
                </a:solidFill>
                <a:latin typeface="三极正极黑简体" panose="00000500000000000000" pitchFamily="2" charset="-122"/>
                <a:ea typeface="三极正极黑简体" panose="00000500000000000000" pitchFamily="2" charset="-122"/>
                <a:sym typeface="+mn-ea"/>
              </a:rPr>
              <a:t>定期口腔检查</a:t>
            </a:r>
            <a:endParaRPr lang="en-US" altLang="zh-CN" sz="3800" b="1" dirty="0">
              <a:ln w="28575">
                <a:solidFill>
                  <a:srgbClr val="F05461"/>
                </a:solidFill>
              </a:ln>
              <a:solidFill>
                <a:srgbClr val="F05461"/>
              </a:solidFill>
              <a:latin typeface="三极正极黑简体" panose="00000500000000000000" pitchFamily="2" charset="-122"/>
              <a:ea typeface="三极正极黑简体" panose="00000500000000000000" pitchFamily="2" charset="-122"/>
            </a:endParaRPr>
          </a:p>
        </p:txBody>
      </p:sp>
      <p:pic>
        <p:nvPicPr>
          <p:cNvPr id="3" name="图片 2" descr="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21155" y="1568450"/>
            <a:ext cx="1824355" cy="1961515"/>
          </a:xfrm>
          <a:prstGeom prst="rect">
            <a:avLst/>
          </a:prstGeom>
        </p:spPr>
      </p:pic>
      <p:pic>
        <p:nvPicPr>
          <p:cNvPr id="5" name="图片 4" descr="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7125" y="1316990"/>
            <a:ext cx="2605405" cy="221297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8180" y="4090670"/>
            <a:ext cx="2767330" cy="276733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875" y="4251325"/>
            <a:ext cx="2446655" cy="2446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游戏机, 文字, 电脑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0777" y="-2673223"/>
            <a:ext cx="6870446" cy="12192000"/>
          </a:xfrm>
          <a:prstGeom prst="rect">
            <a:avLst/>
          </a:prstGeom>
        </p:spPr>
      </p:pic>
      <p:pic>
        <p:nvPicPr>
          <p:cNvPr id="6" name="图片 5" descr="图片包含 游戏机, 乐高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 flipH="1">
            <a:off x="2660776" y="-2673224"/>
            <a:ext cx="6870446" cy="12192002"/>
          </a:xfrm>
          <a:custGeom>
            <a:avLst/>
            <a:gdLst>
              <a:gd name="connsiteX0" fmla="*/ 2792171 w 6870446"/>
              <a:gd name="connsiteY0" fmla="*/ 9345082 h 12192002"/>
              <a:gd name="connsiteX1" fmla="*/ 4571983 w 6870446"/>
              <a:gd name="connsiteY1" fmla="*/ 10985132 h 12192002"/>
              <a:gd name="connsiteX2" fmla="*/ 6351795 w 6870446"/>
              <a:gd name="connsiteY2" fmla="*/ 9345082 h 12192002"/>
              <a:gd name="connsiteX3" fmla="*/ 4571983 w 6870446"/>
              <a:gd name="connsiteY3" fmla="*/ 7705032 h 12192002"/>
              <a:gd name="connsiteX4" fmla="*/ 2792171 w 6870446"/>
              <a:gd name="connsiteY4" fmla="*/ 9345082 h 12192002"/>
              <a:gd name="connsiteX5" fmla="*/ 0 w 6870446"/>
              <a:gd name="connsiteY5" fmla="*/ 12192002 h 12192002"/>
              <a:gd name="connsiteX6" fmla="*/ 0 w 6870446"/>
              <a:gd name="connsiteY6" fmla="*/ 0 h 12192002"/>
              <a:gd name="connsiteX7" fmla="*/ 6870446 w 6870446"/>
              <a:gd name="connsiteY7" fmla="*/ 0 h 12192002"/>
              <a:gd name="connsiteX8" fmla="*/ 6870446 w 6870446"/>
              <a:gd name="connsiteY8" fmla="*/ 12192002 h 1219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70446" h="12192002">
                <a:moveTo>
                  <a:pt x="2792171" y="9345082"/>
                </a:moveTo>
                <a:cubicBezTo>
                  <a:pt x="2792171" y="10250857"/>
                  <a:pt x="3589020" y="10985132"/>
                  <a:pt x="4571983" y="10985132"/>
                </a:cubicBezTo>
                <a:cubicBezTo>
                  <a:pt x="5554946" y="10985132"/>
                  <a:pt x="6351795" y="10250857"/>
                  <a:pt x="6351795" y="9345082"/>
                </a:cubicBezTo>
                <a:cubicBezTo>
                  <a:pt x="6351795" y="8439307"/>
                  <a:pt x="5554946" y="7705032"/>
                  <a:pt x="4571983" y="7705032"/>
                </a:cubicBezTo>
                <a:cubicBezTo>
                  <a:pt x="3589020" y="7705032"/>
                  <a:pt x="2792171" y="8439307"/>
                  <a:pt x="2792171" y="9345082"/>
                </a:cubicBezTo>
                <a:close/>
                <a:moveTo>
                  <a:pt x="0" y="12192002"/>
                </a:moveTo>
                <a:lnTo>
                  <a:pt x="0" y="0"/>
                </a:lnTo>
                <a:lnTo>
                  <a:pt x="6870446" y="0"/>
                </a:lnTo>
                <a:lnTo>
                  <a:pt x="6870446" y="12192002"/>
                </a:lnTo>
                <a:close/>
              </a:path>
            </a:pathLst>
          </a:custGeom>
        </p:spPr>
      </p:pic>
      <p:sp>
        <p:nvSpPr>
          <p:cNvPr id="7" name="对话气泡: 圆角矩形 6"/>
          <p:cNvSpPr/>
          <p:nvPr/>
        </p:nvSpPr>
        <p:spPr>
          <a:xfrm>
            <a:off x="1458686" y="1349829"/>
            <a:ext cx="8926285" cy="3147526"/>
          </a:xfrm>
          <a:prstGeom prst="wedgeRoundRectCallout">
            <a:avLst>
              <a:gd name="adj1" fmla="val -28150"/>
              <a:gd name="adj2" fmla="val 59589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1153316" y="2006813"/>
            <a:ext cx="9885363" cy="1568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zh-CN" altLang="en-US" sz="9600" b="1" i="0" u="none" strike="noStrike" kern="1200" cap="none" spc="2500" normalizeH="0" noProof="0" dirty="0">
                <a:ln w="38100">
                  <a:noFill/>
                </a:ln>
                <a:solidFill>
                  <a:srgbClr val="F05461"/>
                </a:solidFill>
                <a:effectLst/>
                <a:uLnTx/>
                <a:uFillTx/>
                <a:latin typeface="汉仪铸字木头人W" panose="00020600040101010101" pitchFamily="18" charset="-122"/>
                <a:ea typeface="汉仪铸字木头人W" panose="00020600040101010101" pitchFamily="18" charset="-122"/>
                <a:cs typeface="+mn-ea"/>
                <a:sym typeface="+mn-lt"/>
              </a:rPr>
              <a:t>谢谢</a:t>
            </a:r>
            <a:r>
              <a:rPr kumimoji="0" lang="zh-CN" altLang="en-US" sz="9600" b="1" i="0" u="none" strike="noStrike" kern="1200" cap="none" spc="2500" normalizeH="0" noProof="0" dirty="0">
                <a:ln w="38100">
                  <a:solidFill>
                    <a:srgbClr val="00B09D"/>
                  </a:solidFill>
                </a:ln>
                <a:solidFill>
                  <a:srgbClr val="00B09D"/>
                </a:solidFill>
                <a:effectLst/>
                <a:uLnTx/>
                <a:uFillTx/>
                <a:latin typeface="汉仪铸字木头人W" panose="00020600040101010101" pitchFamily="18" charset="-122"/>
                <a:ea typeface="汉仪铸字木头人W" panose="00020600040101010101" pitchFamily="18" charset="-122"/>
                <a:cs typeface="+mn-ea"/>
                <a:sym typeface="+mn-lt"/>
              </a:rPr>
              <a:t>观看</a:t>
            </a:r>
            <a:endParaRPr kumimoji="0" lang="zh-CN" altLang="en-US" sz="9600" b="1" i="0" u="none" strike="noStrike" kern="1200" cap="none" spc="2500" normalizeH="0" noProof="0" dirty="0">
              <a:ln w="38100">
                <a:solidFill>
                  <a:srgbClr val="00B09D"/>
                </a:solidFill>
              </a:ln>
              <a:solidFill>
                <a:srgbClr val="00B09D"/>
              </a:solidFill>
              <a:effectLst/>
              <a:uLnTx/>
              <a:uFillTx/>
              <a:latin typeface="汉仪铸字木头人W" panose="00020600040101010101" pitchFamily="18" charset="-122"/>
              <a:ea typeface="汉仪铸字木头人W" panose="00020600040101010101" pitchFamily="18" charset="-122"/>
              <a:cs typeface="+mn-ea"/>
              <a:sym typeface="+mn-lt"/>
            </a:endParaRPr>
          </a:p>
        </p:txBody>
      </p:sp>
      <p:pic>
        <p:nvPicPr>
          <p:cNvPr id="14" name="图片 13" descr="图片包含 游戏机, 乐高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40" t="63197" r="7549" b="9899"/>
          <a:stretch>
            <a:fillRect/>
          </a:stretch>
        </p:blipFill>
        <p:spPr>
          <a:xfrm>
            <a:off x="7760541" y="3146250"/>
            <a:ext cx="4229529" cy="3897399"/>
          </a:xfrm>
          <a:custGeom>
            <a:avLst/>
            <a:gdLst>
              <a:gd name="connsiteX0" fmla="*/ 0 w 3559624"/>
              <a:gd name="connsiteY0" fmla="*/ 1640050 h 3280100"/>
              <a:gd name="connsiteX1" fmla="*/ 1779812 w 3559624"/>
              <a:gd name="connsiteY1" fmla="*/ 0 h 3280100"/>
              <a:gd name="connsiteX2" fmla="*/ 3559624 w 3559624"/>
              <a:gd name="connsiteY2" fmla="*/ 1640050 h 3280100"/>
              <a:gd name="connsiteX3" fmla="*/ 1779812 w 3559624"/>
              <a:gd name="connsiteY3" fmla="*/ 3280100 h 3280100"/>
              <a:gd name="connsiteX4" fmla="*/ 0 w 3559624"/>
              <a:gd name="connsiteY4" fmla="*/ 1640050 h 328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59624" h="3280100">
                <a:moveTo>
                  <a:pt x="0" y="1640050"/>
                </a:moveTo>
                <a:cubicBezTo>
                  <a:pt x="0" y="734275"/>
                  <a:pt x="796849" y="0"/>
                  <a:pt x="1779812" y="0"/>
                </a:cubicBezTo>
                <a:cubicBezTo>
                  <a:pt x="2762775" y="0"/>
                  <a:pt x="3559624" y="734275"/>
                  <a:pt x="3559624" y="1640050"/>
                </a:cubicBezTo>
                <a:cubicBezTo>
                  <a:pt x="3559624" y="2545825"/>
                  <a:pt x="2762775" y="3280100"/>
                  <a:pt x="1779812" y="3280100"/>
                </a:cubicBezTo>
                <a:cubicBezTo>
                  <a:pt x="796849" y="3280100"/>
                  <a:pt x="0" y="2545825"/>
                  <a:pt x="0" y="1640050"/>
                </a:cubicBezTo>
                <a:close/>
              </a:path>
            </a:pathLst>
          </a:cu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3" name="文本框 12"/>
          <p:cNvSpPr txBox="1"/>
          <p:nvPr/>
        </p:nvSpPr>
        <p:spPr>
          <a:xfrm>
            <a:off x="4684183" y="3575128"/>
            <a:ext cx="26037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00B09D"/>
                </a:solidFill>
                <a:latin typeface="Adobe Arabic" panose="02040503050201020203"/>
                <a:ea typeface="微软雅黑" panose="020B0503020204020204" charset="-122"/>
                <a:cs typeface="+mn-ea"/>
                <a:sym typeface="+mn-lt"/>
              </a:rPr>
              <a:t>科普宣传</a:t>
            </a:r>
            <a:endParaRPr lang="zh-CN" altLang="en-US" sz="3600" b="1" dirty="0">
              <a:solidFill>
                <a:srgbClr val="00B09D"/>
              </a:solidFill>
              <a:latin typeface="Adobe Arabic" panose="02040503050201020203"/>
              <a:ea typeface="微软雅黑" panose="020B0503020204020204" charset="-122"/>
              <a:cs typeface="+mn-ea"/>
              <a:sym typeface="+mn-lt"/>
            </a:endParaRPr>
          </a:p>
        </p:txBody>
      </p:sp>
      <p:cxnSp>
        <p:nvCxnSpPr>
          <p:cNvPr id="17" name="直接连接符 16"/>
          <p:cNvCxnSpPr/>
          <p:nvPr/>
        </p:nvCxnSpPr>
        <p:spPr>
          <a:xfrm flipH="1">
            <a:off x="7251701" y="3886200"/>
            <a:ext cx="1612899" cy="0"/>
          </a:xfrm>
          <a:prstGeom prst="line">
            <a:avLst/>
          </a:prstGeom>
          <a:ln w="28575">
            <a:solidFill>
              <a:srgbClr val="00B0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 flipH="1">
            <a:off x="2959101" y="3886200"/>
            <a:ext cx="1612899" cy="0"/>
          </a:xfrm>
          <a:prstGeom prst="line">
            <a:avLst/>
          </a:prstGeom>
          <a:ln w="28575">
            <a:solidFill>
              <a:srgbClr val="00B0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3996690" y="4771390"/>
            <a:ext cx="3849370" cy="398780"/>
          </a:xfrm>
          <a:prstGeom prst="rect">
            <a:avLst/>
          </a:prstGeom>
          <a:noFill/>
          <a:ln w="19050">
            <a:solidFill>
              <a:srgbClr val="00B09D"/>
            </a:solidFill>
          </a:ln>
        </p:spPr>
        <p:txBody>
          <a:bodyPr wrap="square" rtlCol="0">
            <a:spAutoFit/>
          </a:bodyPr>
          <a:p>
            <a:pPr algn="ctr"/>
            <a:r>
              <a:rPr lang="zh-CN" sz="2000" b="1" dirty="0">
                <a:solidFill>
                  <a:srgbClr val="00B09D"/>
                </a:solidFill>
                <a:latin typeface="Adobe Arabic" panose="02040503050201020203"/>
                <a:ea typeface="微软雅黑" panose="020B0503020204020204" charset="-122"/>
                <a:cs typeface="+mn-ea"/>
                <a:sym typeface="+mn-lt"/>
              </a:rPr>
              <a:t>上海市徐汇区牙病防治所</a:t>
            </a:r>
            <a:endParaRPr lang="zh-CN" sz="2000" b="1" dirty="0">
              <a:solidFill>
                <a:srgbClr val="00B09D"/>
              </a:solidFill>
              <a:latin typeface="Adobe Arabic" panose="02040503050201020203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915533" y="5338430"/>
            <a:ext cx="2012280" cy="398780"/>
          </a:xfrm>
          <a:prstGeom prst="rect">
            <a:avLst/>
          </a:prstGeom>
          <a:noFill/>
          <a:ln w="22225">
            <a:solidFill>
              <a:srgbClr val="00B09D"/>
            </a:solidFill>
          </a:ln>
        </p:spPr>
        <p:txBody>
          <a:bodyPr wrap="square" rtlCol="0">
            <a:spAutoFit/>
          </a:bodyPr>
          <a:p>
            <a:pPr algn="ctr"/>
            <a:r>
              <a:rPr lang="en-US" altLang="zh-CN" sz="2000" b="1" dirty="0">
                <a:solidFill>
                  <a:srgbClr val="00B09D"/>
                </a:solidFill>
                <a:latin typeface="Adobe Arabic" panose="02040503050201020203"/>
                <a:ea typeface="微软雅黑" panose="020B0503020204020204" charset="-122"/>
                <a:cs typeface="+mn-ea"/>
                <a:sym typeface="+mn-lt"/>
              </a:rPr>
              <a:t>2022</a:t>
            </a:r>
            <a:r>
              <a:rPr lang="zh-CN" altLang="en-US" sz="2000" b="1" dirty="0">
                <a:solidFill>
                  <a:srgbClr val="00B09D"/>
                </a:solidFill>
                <a:latin typeface="Adobe Arabic" panose="02040503050201020203"/>
                <a:ea typeface="微软雅黑" panose="020B0503020204020204" charset="-122"/>
                <a:cs typeface="+mn-ea"/>
                <a:sym typeface="+mn-lt"/>
              </a:rPr>
              <a:t>年</a:t>
            </a:r>
            <a:r>
              <a:rPr lang="en-US" altLang="zh-CN" sz="2000" b="1" dirty="0">
                <a:solidFill>
                  <a:srgbClr val="00B09D"/>
                </a:solidFill>
                <a:latin typeface="Adobe Arabic" panose="02040503050201020203"/>
                <a:ea typeface="微软雅黑" panose="020B0503020204020204" charset="-122"/>
                <a:cs typeface="+mn-ea"/>
                <a:sym typeface="+mn-lt"/>
              </a:rPr>
              <a:t>9</a:t>
            </a:r>
            <a:r>
              <a:rPr lang="zh-CN" altLang="en-US" sz="2000" b="1" dirty="0">
                <a:solidFill>
                  <a:srgbClr val="00B09D"/>
                </a:solidFill>
                <a:latin typeface="Adobe Arabic" panose="02040503050201020203"/>
                <a:ea typeface="微软雅黑" panose="020B0503020204020204" charset="-122"/>
                <a:cs typeface="+mn-ea"/>
                <a:sym typeface="+mn-lt"/>
              </a:rPr>
              <a:t>月</a:t>
            </a:r>
            <a:endParaRPr lang="zh-CN" altLang="en-US" sz="2000" b="1" dirty="0">
              <a:solidFill>
                <a:srgbClr val="00B09D"/>
              </a:solidFill>
              <a:latin typeface="Adobe Arabic" panose="02040503050201020203"/>
              <a:ea typeface="微软雅黑" panose="020B0503020204020204" charset="-122"/>
              <a:cs typeface="+mn-ea"/>
              <a:sym typeface="+mn-lt"/>
            </a:endParaRPr>
          </a:p>
        </p:txBody>
      </p:sp>
      <p:pic>
        <p:nvPicPr>
          <p:cNvPr id="5" name="图片 4" descr="徐牙防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7525" y="1417320"/>
            <a:ext cx="648970" cy="648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3" grpId="0"/>
      <p:bldP spid="2" grpId="0" bldLvl="0" animBg="1"/>
      <p:bldP spid="3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卡通人物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85" y="1049655"/>
            <a:ext cx="4545330" cy="4545330"/>
          </a:xfrm>
          <a:prstGeom prst="rect">
            <a:avLst/>
          </a:prstGeom>
        </p:spPr>
      </p:pic>
      <p:grpSp>
        <p:nvGrpSpPr>
          <p:cNvPr id="55" name="组合 54"/>
          <p:cNvGrpSpPr/>
          <p:nvPr/>
        </p:nvGrpSpPr>
        <p:grpSpPr>
          <a:xfrm>
            <a:off x="4484370" y="474980"/>
            <a:ext cx="7155815" cy="5907405"/>
            <a:chOff x="6583" y="395"/>
            <a:chExt cx="11269" cy="9303"/>
          </a:xfrm>
        </p:grpSpPr>
        <p:grpSp>
          <p:nvGrpSpPr>
            <p:cNvPr id="15" name="组合 14"/>
            <p:cNvGrpSpPr/>
            <p:nvPr/>
          </p:nvGrpSpPr>
          <p:grpSpPr>
            <a:xfrm>
              <a:off x="6596" y="8638"/>
              <a:ext cx="8733" cy="1060"/>
              <a:chOff x="6096000" y="1968500"/>
              <a:chExt cx="5545266" cy="673100"/>
            </a:xfrm>
          </p:grpSpPr>
          <p:sp>
            <p:nvSpPr>
              <p:cNvPr id="16" name="椭圆 15"/>
              <p:cNvSpPr/>
              <p:nvPr/>
            </p:nvSpPr>
            <p:spPr>
              <a:xfrm>
                <a:off x="6096000" y="1968500"/>
                <a:ext cx="673100" cy="673100"/>
              </a:xfrm>
              <a:prstGeom prst="ellipse">
                <a:avLst/>
              </a:prstGeom>
              <a:solidFill>
                <a:srgbClr val="F0546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b="1" dirty="0">
                    <a:solidFill>
                      <a:schemeClr val="bg1"/>
                    </a:solidFill>
                  </a:rPr>
                  <a:t>06</a:t>
                </a:r>
                <a:endParaRPr lang="zh-CN" altLang="en-US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6835586" y="2054286"/>
                <a:ext cx="4805680" cy="521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pPr algn="l"/>
                <a:r>
                  <a:rPr lang="zh-CN" altLang="en-US" sz="2800" b="1" dirty="0">
                    <a:solidFill>
                      <a:srgbClr val="00B09D"/>
                    </a:solidFill>
                    <a:latin typeface="Adobe Arabic" panose="02040503050201020203"/>
                    <a:ea typeface="微软雅黑" panose="020B0503020204020204" charset="-122"/>
                    <a:cs typeface="+mn-ea"/>
                    <a:sym typeface="+mn-lt"/>
                  </a:rPr>
                  <a:t>定期</a:t>
                </a:r>
                <a:r>
                  <a:rPr lang="zh-CN" altLang="en-US" sz="2800" b="1" dirty="0">
                    <a:solidFill>
                      <a:srgbClr val="FF0000"/>
                    </a:solidFill>
                    <a:latin typeface="Adobe Arabic" panose="02040503050201020203"/>
                    <a:ea typeface="微软雅黑" panose="020B0503020204020204" charset="-122"/>
                    <a:cs typeface="+mn-ea"/>
                    <a:sym typeface="+mn-lt"/>
                  </a:rPr>
                  <a:t>口腔检查</a:t>
                </a:r>
                <a:r>
                  <a:rPr lang="zh-CN" altLang="en-US" sz="2800" b="1" dirty="0">
                    <a:solidFill>
                      <a:srgbClr val="00B09D"/>
                    </a:solidFill>
                    <a:latin typeface="Adobe Arabic" panose="02040503050201020203"/>
                    <a:ea typeface="微软雅黑" panose="020B0503020204020204" charset="-122"/>
                    <a:cs typeface="+mn-ea"/>
                    <a:sym typeface="+mn-lt"/>
                  </a:rPr>
                  <a:t>，每年洁治一次</a:t>
                </a:r>
                <a:endParaRPr lang="zh-CN" altLang="en-US" sz="2800" b="1" dirty="0">
                  <a:solidFill>
                    <a:srgbClr val="00B09D"/>
                  </a:solidFill>
                  <a:latin typeface="Adobe Arabic" panose="02040503050201020203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6583" y="395"/>
              <a:ext cx="6493" cy="1060"/>
              <a:chOff x="6096000" y="1968500"/>
              <a:chExt cx="4122866" cy="673100"/>
            </a:xfrm>
          </p:grpSpPr>
          <p:sp>
            <p:nvSpPr>
              <p:cNvPr id="34" name="椭圆 33"/>
              <p:cNvSpPr/>
              <p:nvPr/>
            </p:nvSpPr>
            <p:spPr>
              <a:xfrm>
                <a:off x="6096000" y="1968500"/>
                <a:ext cx="673100" cy="673100"/>
              </a:xfrm>
              <a:prstGeom prst="ellipse">
                <a:avLst/>
              </a:prstGeom>
              <a:solidFill>
                <a:srgbClr val="00B09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b="1" dirty="0">
                    <a:solidFill>
                      <a:schemeClr val="bg1"/>
                    </a:solidFill>
                  </a:rPr>
                  <a:t>01</a:t>
                </a:r>
                <a:endParaRPr lang="zh-CN" altLang="en-US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文本框 35"/>
              <p:cNvSpPr txBox="1"/>
              <p:nvPr/>
            </p:nvSpPr>
            <p:spPr>
              <a:xfrm>
                <a:off x="6835586" y="2054286"/>
                <a:ext cx="3383280" cy="521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pPr algn="l"/>
                <a:r>
                  <a:rPr lang="zh-CN" altLang="en-US" sz="2800" b="1" dirty="0">
                    <a:solidFill>
                      <a:srgbClr val="00B09D"/>
                    </a:solidFill>
                    <a:latin typeface="Adobe Arabic" panose="02040503050201020203"/>
                    <a:ea typeface="微软雅黑" panose="020B0503020204020204" charset="-122"/>
                    <a:cs typeface="+mn-ea"/>
                    <a:sym typeface="+mn-lt"/>
                  </a:rPr>
                  <a:t>养成良好的</a:t>
                </a:r>
                <a:r>
                  <a:rPr lang="zh-CN" altLang="en-US" sz="2800" b="1" dirty="0">
                    <a:solidFill>
                      <a:srgbClr val="FF0000"/>
                    </a:solidFill>
                    <a:latin typeface="Adobe Arabic" panose="02040503050201020203"/>
                    <a:ea typeface="微软雅黑" panose="020B0503020204020204" charset="-122"/>
                    <a:cs typeface="+mn-ea"/>
                    <a:sym typeface="+mn-lt"/>
                  </a:rPr>
                  <a:t>刷牙习惯</a:t>
                </a:r>
                <a:endParaRPr lang="zh-CN" altLang="en-US" sz="2800" b="1" dirty="0">
                  <a:solidFill>
                    <a:srgbClr val="FF0000"/>
                  </a:solidFill>
                  <a:latin typeface="Adobe Arabic" panose="02040503050201020203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37" name="组合 36"/>
            <p:cNvGrpSpPr/>
            <p:nvPr/>
          </p:nvGrpSpPr>
          <p:grpSpPr>
            <a:xfrm>
              <a:off x="7508" y="1464"/>
              <a:ext cx="7053" cy="1060"/>
              <a:chOff x="6096000" y="1968500"/>
              <a:chExt cx="4478466" cy="673100"/>
            </a:xfrm>
          </p:grpSpPr>
          <p:sp>
            <p:nvSpPr>
              <p:cNvPr id="38" name="椭圆 37"/>
              <p:cNvSpPr/>
              <p:nvPr/>
            </p:nvSpPr>
            <p:spPr>
              <a:xfrm>
                <a:off x="6096000" y="1968500"/>
                <a:ext cx="673100" cy="673100"/>
              </a:xfrm>
              <a:prstGeom prst="ellipse">
                <a:avLst/>
              </a:prstGeom>
              <a:solidFill>
                <a:srgbClr val="F0546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b="1" dirty="0">
                    <a:solidFill>
                      <a:schemeClr val="bg1"/>
                    </a:solidFill>
                  </a:rPr>
                  <a:t>02</a:t>
                </a:r>
                <a:endParaRPr lang="zh-CN" altLang="en-US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>
                <a:off x="6835586" y="2054286"/>
                <a:ext cx="3738880" cy="521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pPr algn="l"/>
                <a:r>
                  <a:rPr lang="zh-CN" altLang="en-US" sz="2800" b="1" dirty="0">
                    <a:solidFill>
                      <a:srgbClr val="00B09D"/>
                    </a:solidFill>
                    <a:latin typeface="Adobe Arabic" panose="02040503050201020203"/>
                    <a:ea typeface="微软雅黑" panose="020B0503020204020204" charset="-122"/>
                    <a:cs typeface="+mn-ea"/>
                    <a:sym typeface="+mn-lt"/>
                  </a:rPr>
                  <a:t>使用</a:t>
                </a:r>
                <a:r>
                  <a:rPr lang="zh-CN" altLang="en-US" sz="2800" b="1" dirty="0">
                    <a:solidFill>
                      <a:srgbClr val="FF0000"/>
                    </a:solidFill>
                    <a:latin typeface="Adobe Arabic" panose="02040503050201020203"/>
                    <a:ea typeface="微软雅黑" panose="020B0503020204020204" charset="-122"/>
                    <a:cs typeface="+mn-ea"/>
                    <a:sym typeface="+mn-lt"/>
                  </a:rPr>
                  <a:t>牙线</a:t>
                </a:r>
                <a:r>
                  <a:rPr lang="zh-CN" altLang="en-US" sz="2800" b="1" dirty="0">
                    <a:solidFill>
                      <a:srgbClr val="00B09D"/>
                    </a:solidFill>
                    <a:latin typeface="Adobe Arabic" panose="02040503050201020203"/>
                    <a:ea typeface="微软雅黑" panose="020B0503020204020204" charset="-122"/>
                    <a:cs typeface="+mn-ea"/>
                    <a:sym typeface="+mn-lt"/>
                  </a:rPr>
                  <a:t>清洁牙齿缝隙</a:t>
                </a:r>
                <a:endParaRPr lang="zh-CN" altLang="en-US" sz="2800" b="1" dirty="0">
                  <a:solidFill>
                    <a:srgbClr val="00B09D"/>
                  </a:solidFill>
                  <a:latin typeface="Adobe Arabic" panose="02040503050201020203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>
              <a:off x="8225" y="2636"/>
              <a:ext cx="6493" cy="1060"/>
              <a:chOff x="6096000" y="1968500"/>
              <a:chExt cx="4122866" cy="673100"/>
            </a:xfrm>
          </p:grpSpPr>
          <p:sp>
            <p:nvSpPr>
              <p:cNvPr id="41" name="椭圆 40"/>
              <p:cNvSpPr/>
              <p:nvPr/>
            </p:nvSpPr>
            <p:spPr>
              <a:xfrm>
                <a:off x="6096000" y="1968500"/>
                <a:ext cx="673100" cy="673100"/>
              </a:xfrm>
              <a:prstGeom prst="ellipse">
                <a:avLst/>
              </a:prstGeom>
              <a:solidFill>
                <a:srgbClr val="00B09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b="1" dirty="0">
                    <a:solidFill>
                      <a:schemeClr val="bg1"/>
                    </a:solidFill>
                  </a:rPr>
                  <a:t>03</a:t>
                </a:r>
                <a:endParaRPr lang="zh-CN" altLang="en-US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>
                <a:off x="6835586" y="2054286"/>
                <a:ext cx="3383280" cy="521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pPr algn="l"/>
                <a:r>
                  <a:rPr lang="zh-CN" altLang="en-US" sz="2800" b="1" dirty="0">
                    <a:solidFill>
                      <a:srgbClr val="00B09D"/>
                    </a:solidFill>
                    <a:latin typeface="Adobe Arabic" panose="02040503050201020203"/>
                    <a:ea typeface="微软雅黑" panose="020B0503020204020204" charset="-122"/>
                    <a:cs typeface="+mn-ea"/>
                    <a:sym typeface="+mn-lt"/>
                  </a:rPr>
                  <a:t>健康饮食，</a:t>
                </a:r>
                <a:r>
                  <a:rPr lang="zh-CN" altLang="en-US" sz="2800" b="1" dirty="0">
                    <a:solidFill>
                      <a:srgbClr val="FF0000"/>
                    </a:solidFill>
                    <a:latin typeface="Adobe Arabic" panose="02040503050201020203"/>
                    <a:ea typeface="微软雅黑" panose="020B0503020204020204" charset="-122"/>
                    <a:cs typeface="+mn-ea"/>
                    <a:sym typeface="+mn-lt"/>
                  </a:rPr>
                  <a:t>限糖减酸</a:t>
                </a:r>
                <a:endParaRPr lang="zh-CN" altLang="en-US" sz="2800" b="1" dirty="0">
                  <a:solidFill>
                    <a:srgbClr val="FF0000"/>
                  </a:solidFill>
                  <a:latin typeface="Adobe Arabic" panose="02040503050201020203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43" name="组合 42"/>
            <p:cNvGrpSpPr/>
            <p:nvPr/>
          </p:nvGrpSpPr>
          <p:grpSpPr>
            <a:xfrm>
              <a:off x="9081" y="3808"/>
              <a:ext cx="7053" cy="1060"/>
              <a:chOff x="6096000" y="1968500"/>
              <a:chExt cx="4478466" cy="673100"/>
            </a:xfrm>
          </p:grpSpPr>
          <p:sp>
            <p:nvSpPr>
              <p:cNvPr id="44" name="椭圆 43"/>
              <p:cNvSpPr/>
              <p:nvPr/>
            </p:nvSpPr>
            <p:spPr>
              <a:xfrm>
                <a:off x="6096000" y="1968500"/>
                <a:ext cx="673100" cy="673100"/>
              </a:xfrm>
              <a:prstGeom prst="ellipse">
                <a:avLst/>
              </a:prstGeom>
              <a:solidFill>
                <a:srgbClr val="F0546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b="1" dirty="0">
                    <a:solidFill>
                      <a:schemeClr val="bg1"/>
                    </a:solidFill>
                  </a:rPr>
                  <a:t>04</a:t>
                </a:r>
                <a:endParaRPr lang="zh-CN" altLang="en-US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6835586" y="2054286"/>
                <a:ext cx="3738880" cy="521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pPr algn="l"/>
                <a:r>
                  <a:rPr lang="zh-CN" altLang="en-US" sz="2800" b="1" dirty="0">
                    <a:solidFill>
                      <a:srgbClr val="00B09D"/>
                    </a:solidFill>
                    <a:latin typeface="Adobe Arabic" panose="02040503050201020203"/>
                    <a:ea typeface="微软雅黑" panose="020B0503020204020204" charset="-122"/>
                    <a:cs typeface="+mn-ea"/>
                    <a:sym typeface="+mn-lt"/>
                  </a:rPr>
                  <a:t>适龄儿童进行</a:t>
                </a:r>
                <a:r>
                  <a:rPr lang="zh-CN" altLang="en-US" sz="2800" b="1" dirty="0">
                    <a:solidFill>
                      <a:srgbClr val="FF0000"/>
                    </a:solidFill>
                    <a:latin typeface="Adobe Arabic" panose="02040503050201020203"/>
                    <a:ea typeface="微软雅黑" panose="020B0503020204020204" charset="-122"/>
                    <a:cs typeface="+mn-ea"/>
                    <a:sym typeface="+mn-lt"/>
                  </a:rPr>
                  <a:t>窝沟封闭</a:t>
                </a:r>
                <a:endParaRPr lang="zh-CN" altLang="en-US" sz="2800" b="1" dirty="0">
                  <a:solidFill>
                    <a:srgbClr val="FF0000"/>
                  </a:solidFill>
                  <a:latin typeface="Adobe Arabic" panose="02040503050201020203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>
              <a:off x="9120" y="5063"/>
              <a:ext cx="8733" cy="1060"/>
              <a:chOff x="6096000" y="1968500"/>
              <a:chExt cx="5545266" cy="673100"/>
            </a:xfrm>
          </p:grpSpPr>
          <p:sp>
            <p:nvSpPr>
              <p:cNvPr id="47" name="椭圆 46"/>
              <p:cNvSpPr/>
              <p:nvPr/>
            </p:nvSpPr>
            <p:spPr>
              <a:xfrm>
                <a:off x="6096000" y="1968500"/>
                <a:ext cx="673100" cy="673100"/>
              </a:xfrm>
              <a:prstGeom prst="ellipse">
                <a:avLst/>
              </a:prstGeom>
              <a:solidFill>
                <a:srgbClr val="00B09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b="1" dirty="0">
                    <a:solidFill>
                      <a:schemeClr val="bg1"/>
                    </a:solidFill>
                  </a:rPr>
                  <a:t>05</a:t>
                </a:r>
                <a:endParaRPr lang="zh-CN" altLang="en-US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>
                <a:off x="6835586" y="2054286"/>
                <a:ext cx="4805680" cy="521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pPr algn="l"/>
                <a:r>
                  <a:rPr lang="zh-CN" altLang="en-US" sz="2800" b="1" dirty="0">
                    <a:solidFill>
                      <a:srgbClr val="00B09D"/>
                    </a:solidFill>
                    <a:latin typeface="Adobe Arabic" panose="02040503050201020203"/>
                    <a:ea typeface="微软雅黑" panose="020B0503020204020204" charset="-122"/>
                    <a:cs typeface="+mn-ea"/>
                    <a:sym typeface="+mn-lt"/>
                  </a:rPr>
                  <a:t>每天使用含</a:t>
                </a:r>
                <a:r>
                  <a:rPr lang="zh-CN" altLang="en-US" sz="2800" b="1" dirty="0">
                    <a:solidFill>
                      <a:srgbClr val="FF0000"/>
                    </a:solidFill>
                    <a:latin typeface="Adobe Arabic" panose="02040503050201020203"/>
                    <a:ea typeface="微软雅黑" panose="020B0503020204020204" charset="-122"/>
                    <a:cs typeface="+mn-ea"/>
                    <a:sym typeface="+mn-lt"/>
                  </a:rPr>
                  <a:t>氟</a:t>
                </a:r>
                <a:r>
                  <a:rPr lang="zh-CN" altLang="en-US" sz="2800" b="1" dirty="0">
                    <a:solidFill>
                      <a:srgbClr val="00B09D"/>
                    </a:solidFill>
                    <a:latin typeface="Adobe Arabic" panose="02040503050201020203"/>
                    <a:ea typeface="微软雅黑" panose="020B0503020204020204" charset="-122"/>
                    <a:cs typeface="+mn-ea"/>
                    <a:sym typeface="+mn-lt"/>
                  </a:rPr>
                  <a:t>牙膏，定期</a:t>
                </a:r>
                <a:r>
                  <a:rPr lang="zh-CN" altLang="en-US" sz="2800" b="1" dirty="0">
                    <a:solidFill>
                      <a:srgbClr val="FF0000"/>
                    </a:solidFill>
                    <a:latin typeface="Adobe Arabic" panose="02040503050201020203"/>
                    <a:ea typeface="微软雅黑" panose="020B0503020204020204" charset="-122"/>
                    <a:cs typeface="+mn-ea"/>
                    <a:sym typeface="+mn-lt"/>
                  </a:rPr>
                  <a:t>涂氟</a:t>
                </a:r>
                <a:endParaRPr lang="zh-CN" altLang="en-US" sz="2800" b="1" dirty="0">
                  <a:solidFill>
                    <a:srgbClr val="FF0000"/>
                  </a:solidFill>
                  <a:latin typeface="Adobe Arabic" panose="02040503050201020203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49" name="组合 48"/>
            <p:cNvGrpSpPr/>
            <p:nvPr/>
          </p:nvGrpSpPr>
          <p:grpSpPr>
            <a:xfrm>
              <a:off x="8225" y="6255"/>
              <a:ext cx="5373" cy="1060"/>
              <a:chOff x="6096000" y="1968500"/>
              <a:chExt cx="3411666" cy="673100"/>
            </a:xfrm>
          </p:grpSpPr>
          <p:sp>
            <p:nvSpPr>
              <p:cNvPr id="50" name="椭圆 49"/>
              <p:cNvSpPr/>
              <p:nvPr/>
            </p:nvSpPr>
            <p:spPr>
              <a:xfrm>
                <a:off x="6096000" y="1968500"/>
                <a:ext cx="673100" cy="673100"/>
              </a:xfrm>
              <a:prstGeom prst="ellipse">
                <a:avLst/>
              </a:prstGeom>
              <a:solidFill>
                <a:srgbClr val="F0546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b="1" dirty="0">
                    <a:solidFill>
                      <a:schemeClr val="bg1"/>
                    </a:solidFill>
                  </a:rPr>
                  <a:t>06</a:t>
                </a:r>
                <a:endParaRPr lang="zh-CN" altLang="en-US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文本框 50"/>
              <p:cNvSpPr txBox="1"/>
              <p:nvPr/>
            </p:nvSpPr>
            <p:spPr>
              <a:xfrm>
                <a:off x="6835586" y="2054286"/>
                <a:ext cx="2672080" cy="521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pPr algn="l"/>
                <a:r>
                  <a:rPr lang="zh-CN" altLang="en-US" sz="2800" b="1" dirty="0">
                    <a:solidFill>
                      <a:srgbClr val="00B09D"/>
                    </a:solidFill>
                    <a:latin typeface="Adobe Arabic" panose="02040503050201020203"/>
                    <a:ea typeface="微软雅黑" panose="020B0503020204020204" charset="-122"/>
                    <a:cs typeface="+mn-ea"/>
                    <a:sym typeface="+mn-lt"/>
                  </a:rPr>
                  <a:t>积极诊治</a:t>
                </a:r>
                <a:r>
                  <a:rPr lang="zh-CN" altLang="en-US" sz="2800" b="1" dirty="0">
                    <a:solidFill>
                      <a:srgbClr val="FF0000"/>
                    </a:solidFill>
                    <a:latin typeface="Adobe Arabic" panose="02040503050201020203"/>
                    <a:ea typeface="微软雅黑" panose="020B0503020204020204" charset="-122"/>
                    <a:cs typeface="+mn-ea"/>
                    <a:sym typeface="+mn-lt"/>
                  </a:rPr>
                  <a:t>错畸形</a:t>
                </a:r>
                <a:endParaRPr lang="zh-CN" altLang="en-US" sz="2800" b="1" dirty="0">
                  <a:solidFill>
                    <a:srgbClr val="FF0000"/>
                  </a:solidFill>
                  <a:latin typeface="Adobe Arabic" panose="02040503050201020203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52" name="组合 51"/>
            <p:cNvGrpSpPr/>
            <p:nvPr/>
          </p:nvGrpSpPr>
          <p:grpSpPr>
            <a:xfrm>
              <a:off x="7508" y="7447"/>
              <a:ext cx="9853" cy="1060"/>
              <a:chOff x="6096000" y="1968500"/>
              <a:chExt cx="6256466" cy="673100"/>
            </a:xfrm>
          </p:grpSpPr>
          <p:sp>
            <p:nvSpPr>
              <p:cNvPr id="53" name="椭圆 52"/>
              <p:cNvSpPr/>
              <p:nvPr/>
            </p:nvSpPr>
            <p:spPr>
              <a:xfrm>
                <a:off x="6096000" y="1968500"/>
                <a:ext cx="673100" cy="673100"/>
              </a:xfrm>
              <a:prstGeom prst="ellipse">
                <a:avLst/>
              </a:prstGeom>
              <a:solidFill>
                <a:srgbClr val="00B09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b="1" dirty="0">
                    <a:solidFill>
                      <a:schemeClr val="bg1"/>
                    </a:solidFill>
                  </a:rPr>
                  <a:t>07</a:t>
                </a:r>
                <a:endParaRPr lang="zh-CN" altLang="en-US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文本框 53"/>
              <p:cNvSpPr txBox="1"/>
              <p:nvPr/>
            </p:nvSpPr>
            <p:spPr>
              <a:xfrm>
                <a:off x="6835586" y="2054286"/>
                <a:ext cx="5516880" cy="521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pPr algn="l"/>
                <a:r>
                  <a:rPr lang="zh-CN" altLang="en-US" sz="2800" b="1" dirty="0">
                    <a:solidFill>
                      <a:srgbClr val="00B09D"/>
                    </a:solidFill>
                    <a:latin typeface="Adobe Arabic" panose="02040503050201020203"/>
                    <a:ea typeface="微软雅黑" panose="020B0503020204020204" charset="-122"/>
                    <a:cs typeface="+mn-ea"/>
                    <a:sym typeface="+mn-lt"/>
                  </a:rPr>
                  <a:t>运动时做好</a:t>
                </a:r>
                <a:r>
                  <a:rPr lang="zh-CN" altLang="en-US" sz="2800" b="1" dirty="0">
                    <a:solidFill>
                      <a:srgbClr val="FF0000"/>
                    </a:solidFill>
                    <a:latin typeface="Adobe Arabic" panose="02040503050201020203"/>
                    <a:ea typeface="微软雅黑" panose="020B0503020204020204" charset="-122"/>
                    <a:cs typeface="+mn-ea"/>
                    <a:sym typeface="+mn-lt"/>
                  </a:rPr>
                  <a:t>牙齿防护</a:t>
                </a:r>
                <a:r>
                  <a:rPr lang="zh-CN" altLang="en-US" sz="2800" b="1" dirty="0">
                    <a:solidFill>
                      <a:srgbClr val="00B09D"/>
                    </a:solidFill>
                    <a:latin typeface="Adobe Arabic" panose="02040503050201020203"/>
                    <a:ea typeface="微软雅黑" panose="020B0503020204020204" charset="-122"/>
                    <a:cs typeface="+mn-ea"/>
                    <a:sym typeface="+mn-lt"/>
                  </a:rPr>
                  <a:t>，防止牙外伤</a:t>
                </a:r>
                <a:endParaRPr lang="zh-CN" altLang="en-US" sz="2800" b="1" dirty="0">
                  <a:solidFill>
                    <a:srgbClr val="00B09D"/>
                  </a:solidFill>
                  <a:latin typeface="Adobe Arabic" panose="02040503050201020203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游戏机, 文字, 电脑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0777" y="-2673223"/>
            <a:ext cx="6870446" cy="12192000"/>
          </a:xfrm>
          <a:prstGeom prst="rect">
            <a:avLst/>
          </a:prstGeom>
        </p:spPr>
      </p:pic>
      <p:pic>
        <p:nvPicPr>
          <p:cNvPr id="6" name="图片 5" descr="图片包含 游戏机, 乐高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 flipH="1">
            <a:off x="2660776" y="-2673224"/>
            <a:ext cx="6870446" cy="12192002"/>
          </a:xfrm>
          <a:custGeom>
            <a:avLst/>
            <a:gdLst>
              <a:gd name="connsiteX0" fmla="*/ 2792171 w 6870446"/>
              <a:gd name="connsiteY0" fmla="*/ 9345082 h 12192002"/>
              <a:gd name="connsiteX1" fmla="*/ 4571983 w 6870446"/>
              <a:gd name="connsiteY1" fmla="*/ 10985132 h 12192002"/>
              <a:gd name="connsiteX2" fmla="*/ 6351795 w 6870446"/>
              <a:gd name="connsiteY2" fmla="*/ 9345082 h 12192002"/>
              <a:gd name="connsiteX3" fmla="*/ 4571983 w 6870446"/>
              <a:gd name="connsiteY3" fmla="*/ 7705032 h 12192002"/>
              <a:gd name="connsiteX4" fmla="*/ 2792171 w 6870446"/>
              <a:gd name="connsiteY4" fmla="*/ 9345082 h 12192002"/>
              <a:gd name="connsiteX5" fmla="*/ 0 w 6870446"/>
              <a:gd name="connsiteY5" fmla="*/ 12192002 h 12192002"/>
              <a:gd name="connsiteX6" fmla="*/ 0 w 6870446"/>
              <a:gd name="connsiteY6" fmla="*/ 0 h 12192002"/>
              <a:gd name="connsiteX7" fmla="*/ 6870446 w 6870446"/>
              <a:gd name="connsiteY7" fmla="*/ 0 h 12192002"/>
              <a:gd name="connsiteX8" fmla="*/ 6870446 w 6870446"/>
              <a:gd name="connsiteY8" fmla="*/ 12192002 h 1219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70446" h="12192002">
                <a:moveTo>
                  <a:pt x="2792171" y="9345082"/>
                </a:moveTo>
                <a:cubicBezTo>
                  <a:pt x="2792171" y="10250857"/>
                  <a:pt x="3589020" y="10985132"/>
                  <a:pt x="4571983" y="10985132"/>
                </a:cubicBezTo>
                <a:cubicBezTo>
                  <a:pt x="5554946" y="10985132"/>
                  <a:pt x="6351795" y="10250857"/>
                  <a:pt x="6351795" y="9345082"/>
                </a:cubicBezTo>
                <a:cubicBezTo>
                  <a:pt x="6351795" y="8439307"/>
                  <a:pt x="5554946" y="7705032"/>
                  <a:pt x="4571983" y="7705032"/>
                </a:cubicBezTo>
                <a:cubicBezTo>
                  <a:pt x="3589020" y="7705032"/>
                  <a:pt x="2792171" y="8439307"/>
                  <a:pt x="2792171" y="9345082"/>
                </a:cubicBezTo>
                <a:close/>
                <a:moveTo>
                  <a:pt x="0" y="12192002"/>
                </a:moveTo>
                <a:lnTo>
                  <a:pt x="0" y="0"/>
                </a:lnTo>
                <a:lnTo>
                  <a:pt x="6870446" y="0"/>
                </a:lnTo>
                <a:lnTo>
                  <a:pt x="6870446" y="12192002"/>
                </a:lnTo>
                <a:close/>
              </a:path>
            </a:pathLst>
          </a:custGeom>
        </p:spPr>
      </p:pic>
      <p:sp>
        <p:nvSpPr>
          <p:cNvPr id="7" name="对话气泡: 圆角矩形 6"/>
          <p:cNvSpPr/>
          <p:nvPr/>
        </p:nvSpPr>
        <p:spPr>
          <a:xfrm>
            <a:off x="1458686" y="1349828"/>
            <a:ext cx="8926285" cy="3210741"/>
          </a:xfrm>
          <a:prstGeom prst="wedgeRoundRectCallout">
            <a:avLst>
              <a:gd name="adj1" fmla="val -28150"/>
              <a:gd name="adj2" fmla="val 59589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图片包含 游戏机, 乐高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40" t="63197" r="7549" b="9899"/>
          <a:stretch>
            <a:fillRect/>
          </a:stretch>
        </p:blipFill>
        <p:spPr>
          <a:xfrm>
            <a:off x="8206105" y="3333750"/>
            <a:ext cx="3275965" cy="3018790"/>
          </a:xfrm>
          <a:custGeom>
            <a:avLst/>
            <a:gdLst>
              <a:gd name="connsiteX0" fmla="*/ 0 w 3559624"/>
              <a:gd name="connsiteY0" fmla="*/ 1640050 h 3280100"/>
              <a:gd name="connsiteX1" fmla="*/ 1779812 w 3559624"/>
              <a:gd name="connsiteY1" fmla="*/ 0 h 3280100"/>
              <a:gd name="connsiteX2" fmla="*/ 3559624 w 3559624"/>
              <a:gd name="connsiteY2" fmla="*/ 1640050 h 3280100"/>
              <a:gd name="connsiteX3" fmla="*/ 1779812 w 3559624"/>
              <a:gd name="connsiteY3" fmla="*/ 3280100 h 3280100"/>
              <a:gd name="connsiteX4" fmla="*/ 0 w 3559624"/>
              <a:gd name="connsiteY4" fmla="*/ 1640050 h 328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59624" h="3280100">
                <a:moveTo>
                  <a:pt x="0" y="1640050"/>
                </a:moveTo>
                <a:cubicBezTo>
                  <a:pt x="0" y="734275"/>
                  <a:pt x="796849" y="0"/>
                  <a:pt x="1779812" y="0"/>
                </a:cubicBezTo>
                <a:cubicBezTo>
                  <a:pt x="2762775" y="0"/>
                  <a:pt x="3559624" y="734275"/>
                  <a:pt x="3559624" y="1640050"/>
                </a:cubicBezTo>
                <a:cubicBezTo>
                  <a:pt x="3559624" y="2545825"/>
                  <a:pt x="2762775" y="3280100"/>
                  <a:pt x="1779812" y="3280100"/>
                </a:cubicBezTo>
                <a:cubicBezTo>
                  <a:pt x="796849" y="3280100"/>
                  <a:pt x="0" y="2545825"/>
                  <a:pt x="0" y="1640050"/>
                </a:cubicBezTo>
                <a:close/>
              </a:path>
            </a:pathLst>
          </a:cu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3" name="文本框 12"/>
          <p:cNvSpPr txBox="1"/>
          <p:nvPr/>
        </p:nvSpPr>
        <p:spPr>
          <a:xfrm>
            <a:off x="1222470" y="1742988"/>
            <a:ext cx="9398000" cy="983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5800" b="1" dirty="0">
                <a:ln w="28575">
                  <a:solidFill>
                    <a:srgbClr val="F05461"/>
                  </a:solidFill>
                </a:ln>
                <a:solidFill>
                  <a:srgbClr val="F05461"/>
                </a:solidFill>
                <a:latin typeface="三极正极黑简体" panose="00000500000000000000" pitchFamily="2" charset="-122"/>
                <a:ea typeface="三极正极黑简体" panose="00000500000000000000" pitchFamily="2" charset="-122"/>
              </a:rPr>
              <a:t>养成良好的刷牙习惯</a:t>
            </a:r>
            <a:endParaRPr lang="en-US" altLang="zh-CN" sz="5800" b="1" dirty="0">
              <a:ln w="28575">
                <a:solidFill>
                  <a:srgbClr val="F05461"/>
                </a:solidFill>
              </a:ln>
              <a:solidFill>
                <a:srgbClr val="F05461"/>
              </a:solidFill>
              <a:latin typeface="三极正极黑简体" panose="00000500000000000000" pitchFamily="2" charset="-122"/>
              <a:ea typeface="三极正极黑简体" panose="00000500000000000000" pitchFamily="2" charset="-122"/>
            </a:endParaRPr>
          </a:p>
        </p:txBody>
      </p:sp>
      <p:cxnSp>
        <p:nvCxnSpPr>
          <p:cNvPr id="15" name="直接连接符 14"/>
          <p:cNvCxnSpPr/>
          <p:nvPr/>
        </p:nvCxnSpPr>
        <p:spPr>
          <a:xfrm flipH="1">
            <a:off x="1723433" y="2231903"/>
            <a:ext cx="633095" cy="5080"/>
          </a:xfrm>
          <a:prstGeom prst="line">
            <a:avLst/>
          </a:prstGeom>
          <a:ln w="28575">
            <a:solidFill>
              <a:srgbClr val="00B0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2079625" y="2726690"/>
            <a:ext cx="8032115" cy="169164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7200" b="1">
                <a:ln w="28575">
                  <a:solidFill>
                    <a:srgbClr val="00B09D"/>
                  </a:solidFill>
                </a:ln>
                <a:solidFill>
                  <a:srgbClr val="00B09D"/>
                </a:solidFill>
                <a:latin typeface="三极正极黑简体" panose="00000500000000000000" pitchFamily="2" charset="-122"/>
                <a:ea typeface="三极正极黑简体" panose="00000500000000000000" pitchFamily="2" charset="-122"/>
              </a:defRPr>
            </a:lvl1pPr>
          </a:lstStyle>
          <a:p>
            <a:r>
              <a:rPr lang="zh-CN" altLang="en-US" sz="2600" b="0" spc="500" dirty="0">
                <a:sym typeface="+mn-lt"/>
              </a:rPr>
              <a:t>每天早晚刷牙，每次刷牙时间不少于 2 分钟，晚上睡前刷牙更重要。选择合适的牙刷，一般每三个月更换一次，若出现牙刷毛变形外翻，要及时更换，做到一人一刷一口杯。</a:t>
            </a:r>
            <a:endParaRPr lang="zh-CN" altLang="en-US" sz="2600" b="0" spc="500" dirty="0">
              <a:sym typeface="+mn-lt"/>
            </a:endParaRPr>
          </a:p>
        </p:txBody>
      </p:sp>
      <p:cxnSp>
        <p:nvCxnSpPr>
          <p:cNvPr id="2" name="直接连接符 1"/>
          <p:cNvCxnSpPr/>
          <p:nvPr/>
        </p:nvCxnSpPr>
        <p:spPr>
          <a:xfrm flipH="1">
            <a:off x="9527583" y="2226823"/>
            <a:ext cx="633095" cy="5080"/>
          </a:xfrm>
          <a:prstGeom prst="line">
            <a:avLst/>
          </a:prstGeom>
          <a:ln w="28575">
            <a:solidFill>
              <a:srgbClr val="00B0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椭圆 33"/>
          <p:cNvSpPr/>
          <p:nvPr/>
        </p:nvSpPr>
        <p:spPr>
          <a:xfrm>
            <a:off x="5585460" y="1070138"/>
            <a:ext cx="673100" cy="673100"/>
          </a:xfrm>
          <a:prstGeom prst="ellipse">
            <a:avLst/>
          </a:prstGeom>
          <a:solidFill>
            <a:srgbClr val="00B0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 dirty="0">
                <a:solidFill>
                  <a:schemeClr val="bg1"/>
                </a:solidFill>
              </a:rPr>
              <a:t>01</a:t>
            </a:r>
            <a:endParaRPr lang="zh-CN" alt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593975" y="1882775"/>
            <a:ext cx="7004050" cy="1938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9D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适合青少年的刷牙方法是“水平颤动拂刷法”，将刷毛末 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B09D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9D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端指向牙根方向，与牙面呈 45 度角，放在牙与牙龈交界处， 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B09D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9D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短距离水平颤动 5 次，然后转动牙刷柄，沿牙齿长出的方向 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B09D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9D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拂刷牙面，每个牙面都刷到。</a:t>
            </a:r>
            <a:endParaRPr lang="zh-CN" altLang="en-US" dirty="0">
              <a:solidFill>
                <a:srgbClr val="00B09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Picture 4" descr="http://img.bimg.126.net/photo/X1dHo9oCwliOfIW_P728gQ==/5780088646753358387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040"/>
          <a:stretch>
            <a:fillRect/>
          </a:stretch>
        </p:blipFill>
        <p:spPr bwMode="auto">
          <a:xfrm>
            <a:off x="2463165" y="3935730"/>
            <a:ext cx="7265670" cy="241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本框 12"/>
          <p:cNvSpPr txBox="1"/>
          <p:nvPr/>
        </p:nvSpPr>
        <p:spPr>
          <a:xfrm>
            <a:off x="1397095" y="947968"/>
            <a:ext cx="9398000" cy="67564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ctr"/>
            <a:r>
              <a:rPr lang="en-US" altLang="zh-CN" sz="3800" b="1" dirty="0">
                <a:ln w="28575">
                  <a:solidFill>
                    <a:srgbClr val="F05461"/>
                  </a:solidFill>
                </a:ln>
                <a:solidFill>
                  <a:srgbClr val="F05461"/>
                </a:solidFill>
                <a:latin typeface="三极正极黑简体" panose="00000500000000000000" pitchFamily="2" charset="-122"/>
                <a:ea typeface="三极正极黑简体" panose="00000500000000000000" pitchFamily="2" charset="-122"/>
              </a:rPr>
              <a:t>养成良好的刷牙习惯</a:t>
            </a:r>
            <a:endParaRPr lang="en-US" altLang="zh-CN" sz="3800" b="1" dirty="0">
              <a:ln w="28575">
                <a:solidFill>
                  <a:srgbClr val="F05461"/>
                </a:solidFill>
              </a:ln>
              <a:solidFill>
                <a:srgbClr val="F05461"/>
              </a:solidFill>
              <a:latin typeface="三极正极黑简体" panose="00000500000000000000" pitchFamily="2" charset="-122"/>
              <a:ea typeface="三极正极黑简体" panose="00000500000000000000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330" y="172085"/>
            <a:ext cx="2239645" cy="22282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游戏机, 文字, 电脑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0777" y="-2673223"/>
            <a:ext cx="6870446" cy="12192000"/>
          </a:xfrm>
          <a:prstGeom prst="rect">
            <a:avLst/>
          </a:prstGeom>
        </p:spPr>
      </p:pic>
      <p:pic>
        <p:nvPicPr>
          <p:cNvPr id="6" name="图片 5" descr="图片包含 游戏机, 乐高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 flipH="1">
            <a:off x="2660776" y="-2673224"/>
            <a:ext cx="6870446" cy="12192002"/>
          </a:xfrm>
          <a:custGeom>
            <a:avLst/>
            <a:gdLst>
              <a:gd name="connsiteX0" fmla="*/ 2792171 w 6870446"/>
              <a:gd name="connsiteY0" fmla="*/ 9345082 h 12192002"/>
              <a:gd name="connsiteX1" fmla="*/ 4571983 w 6870446"/>
              <a:gd name="connsiteY1" fmla="*/ 10985132 h 12192002"/>
              <a:gd name="connsiteX2" fmla="*/ 6351795 w 6870446"/>
              <a:gd name="connsiteY2" fmla="*/ 9345082 h 12192002"/>
              <a:gd name="connsiteX3" fmla="*/ 4571983 w 6870446"/>
              <a:gd name="connsiteY3" fmla="*/ 7705032 h 12192002"/>
              <a:gd name="connsiteX4" fmla="*/ 2792171 w 6870446"/>
              <a:gd name="connsiteY4" fmla="*/ 9345082 h 12192002"/>
              <a:gd name="connsiteX5" fmla="*/ 0 w 6870446"/>
              <a:gd name="connsiteY5" fmla="*/ 12192002 h 12192002"/>
              <a:gd name="connsiteX6" fmla="*/ 0 w 6870446"/>
              <a:gd name="connsiteY6" fmla="*/ 0 h 12192002"/>
              <a:gd name="connsiteX7" fmla="*/ 6870446 w 6870446"/>
              <a:gd name="connsiteY7" fmla="*/ 0 h 12192002"/>
              <a:gd name="connsiteX8" fmla="*/ 6870446 w 6870446"/>
              <a:gd name="connsiteY8" fmla="*/ 12192002 h 1219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70446" h="12192002">
                <a:moveTo>
                  <a:pt x="2792171" y="9345082"/>
                </a:moveTo>
                <a:cubicBezTo>
                  <a:pt x="2792171" y="10250857"/>
                  <a:pt x="3589020" y="10985132"/>
                  <a:pt x="4571983" y="10985132"/>
                </a:cubicBezTo>
                <a:cubicBezTo>
                  <a:pt x="5554946" y="10985132"/>
                  <a:pt x="6351795" y="10250857"/>
                  <a:pt x="6351795" y="9345082"/>
                </a:cubicBezTo>
                <a:cubicBezTo>
                  <a:pt x="6351795" y="8439307"/>
                  <a:pt x="5554946" y="7705032"/>
                  <a:pt x="4571983" y="7705032"/>
                </a:cubicBezTo>
                <a:cubicBezTo>
                  <a:pt x="3589020" y="7705032"/>
                  <a:pt x="2792171" y="8439307"/>
                  <a:pt x="2792171" y="9345082"/>
                </a:cubicBezTo>
                <a:close/>
                <a:moveTo>
                  <a:pt x="0" y="12192002"/>
                </a:moveTo>
                <a:lnTo>
                  <a:pt x="0" y="0"/>
                </a:lnTo>
                <a:lnTo>
                  <a:pt x="6870446" y="0"/>
                </a:lnTo>
                <a:lnTo>
                  <a:pt x="6870446" y="12192002"/>
                </a:lnTo>
                <a:close/>
              </a:path>
            </a:pathLst>
          </a:custGeom>
        </p:spPr>
      </p:pic>
      <p:sp>
        <p:nvSpPr>
          <p:cNvPr id="7" name="对话气泡: 圆角矩形 6"/>
          <p:cNvSpPr/>
          <p:nvPr/>
        </p:nvSpPr>
        <p:spPr>
          <a:xfrm>
            <a:off x="1458686" y="1349828"/>
            <a:ext cx="8926285" cy="3210741"/>
          </a:xfrm>
          <a:prstGeom prst="wedgeRoundRectCallout">
            <a:avLst>
              <a:gd name="adj1" fmla="val -28150"/>
              <a:gd name="adj2" fmla="val 59589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222470" y="1742988"/>
            <a:ext cx="9398000" cy="983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5800" b="1" dirty="0">
                <a:ln w="28575">
                  <a:solidFill>
                    <a:srgbClr val="F05461"/>
                  </a:solidFill>
                </a:ln>
                <a:solidFill>
                  <a:srgbClr val="F05461"/>
                </a:solidFill>
                <a:latin typeface="三极正极黑简体" panose="00000500000000000000" pitchFamily="2" charset="-122"/>
                <a:ea typeface="三极正极黑简体" panose="00000500000000000000" pitchFamily="2" charset="-122"/>
              </a:rPr>
              <a:t>使用牙线清洁牙齿缝隙</a:t>
            </a:r>
            <a:endParaRPr lang="en-US" altLang="zh-CN" sz="5800" b="1" dirty="0">
              <a:ln w="28575">
                <a:solidFill>
                  <a:srgbClr val="F05461"/>
                </a:solidFill>
              </a:ln>
              <a:solidFill>
                <a:srgbClr val="F05461"/>
              </a:solidFill>
              <a:latin typeface="三极正极黑简体" panose="00000500000000000000" pitchFamily="2" charset="-122"/>
              <a:ea typeface="三极正极黑简体" panose="00000500000000000000" pitchFamily="2" charset="-122"/>
            </a:endParaRPr>
          </a:p>
        </p:txBody>
      </p:sp>
      <p:cxnSp>
        <p:nvCxnSpPr>
          <p:cNvPr id="15" name="直接连接符 14"/>
          <p:cNvCxnSpPr/>
          <p:nvPr/>
        </p:nvCxnSpPr>
        <p:spPr>
          <a:xfrm flipH="1">
            <a:off x="1504358" y="2231903"/>
            <a:ext cx="633095" cy="5080"/>
          </a:xfrm>
          <a:prstGeom prst="line">
            <a:avLst/>
          </a:prstGeom>
          <a:ln w="28575">
            <a:solidFill>
              <a:srgbClr val="00B0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2079625" y="2880360"/>
            <a:ext cx="8032115" cy="129159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7200" b="1">
                <a:ln w="28575">
                  <a:solidFill>
                    <a:srgbClr val="00B09D"/>
                  </a:solidFill>
                </a:ln>
                <a:solidFill>
                  <a:srgbClr val="00B09D"/>
                </a:solidFill>
                <a:latin typeface="三极正极黑简体" panose="00000500000000000000" pitchFamily="2" charset="-122"/>
                <a:ea typeface="三极正极黑简体" panose="00000500000000000000" pitchFamily="2" charset="-122"/>
              </a:defRPr>
            </a:lvl1pPr>
          </a:lstStyle>
          <a:p>
            <a:r>
              <a:rPr lang="zh-CN" altLang="en-US" sz="2600" b="0" spc="500" dirty="0">
                <a:sym typeface="+mn-lt"/>
              </a:rPr>
              <a:t>建议每天使用牙线，尤其晚上睡前要清洁 </a:t>
            </a:r>
            <a:endParaRPr lang="zh-CN" altLang="en-US" sz="2600" b="0" spc="500" dirty="0">
              <a:sym typeface="+mn-lt"/>
            </a:endParaRPr>
          </a:p>
          <a:p>
            <a:r>
              <a:rPr lang="zh-CN" altLang="en-US" sz="2600" b="0" spc="500" dirty="0">
                <a:sym typeface="+mn-lt"/>
              </a:rPr>
              <a:t>牙齿缝隙。接受牙齿矫正的青少年，还需要使用牙间隙刷辅助清洁牙面。</a:t>
            </a:r>
            <a:endParaRPr lang="zh-CN" altLang="en-US" sz="2600" b="0" spc="500" dirty="0">
              <a:sym typeface="+mn-lt"/>
            </a:endParaRPr>
          </a:p>
        </p:txBody>
      </p:sp>
      <p:cxnSp>
        <p:nvCxnSpPr>
          <p:cNvPr id="2" name="直接连接符 1"/>
          <p:cNvCxnSpPr/>
          <p:nvPr/>
        </p:nvCxnSpPr>
        <p:spPr>
          <a:xfrm flipH="1">
            <a:off x="9689508" y="2226823"/>
            <a:ext cx="633095" cy="5080"/>
          </a:xfrm>
          <a:prstGeom prst="line">
            <a:avLst/>
          </a:prstGeom>
          <a:ln w="28575">
            <a:solidFill>
              <a:srgbClr val="00B0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椭圆 33"/>
          <p:cNvSpPr/>
          <p:nvPr/>
        </p:nvSpPr>
        <p:spPr>
          <a:xfrm>
            <a:off x="5585460" y="1070138"/>
            <a:ext cx="673100" cy="673100"/>
          </a:xfrm>
          <a:prstGeom prst="ellipse">
            <a:avLst/>
          </a:prstGeom>
          <a:solidFill>
            <a:srgbClr val="00B0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 dirty="0">
                <a:solidFill>
                  <a:schemeClr val="bg1"/>
                </a:solidFill>
              </a:rPr>
              <a:t>02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400" y="2726690"/>
            <a:ext cx="4958715" cy="49587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6013450" y="1969770"/>
            <a:ext cx="4733925" cy="2399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9D"/>
                </a:solidFill>
                <a:effectLst/>
                <a:uLnTx/>
                <a:uFillTx/>
                <a:latin typeface="Adobe Arabic" panose="02040503050201020203"/>
                <a:ea typeface="微软雅黑" panose="020B0503020204020204" charset="-122"/>
                <a:cs typeface="+mn-ea"/>
                <a:sym typeface="+mn-lt"/>
              </a:rPr>
              <a:t>青少年应学习使用牙线清洁牙齿缝隙，可选择牙线架或卷 轴型牙线，使牙线拉锯式进入两颗牙齿之间的缝隙，紧贴一 侧牙面呈“C”字形包绕牙齿，上下刮擦牙面，再以同样方法清洁另一侧牙面。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B09D"/>
              </a:solidFill>
              <a:effectLst/>
              <a:uLnTx/>
              <a:uFillTx/>
              <a:latin typeface="Adobe Arabic" panose="02040503050201020203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397095" y="756198"/>
            <a:ext cx="9398000" cy="67564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ctr"/>
            <a:r>
              <a:rPr lang="en-US" altLang="zh-CN" sz="3800" b="1" dirty="0">
                <a:ln w="28575">
                  <a:solidFill>
                    <a:srgbClr val="F05461"/>
                  </a:solidFill>
                </a:ln>
                <a:solidFill>
                  <a:srgbClr val="F05461"/>
                </a:solidFill>
                <a:latin typeface="三极正极黑简体" panose="00000500000000000000" pitchFamily="2" charset="-122"/>
                <a:ea typeface="三极正极黑简体" panose="00000500000000000000" pitchFamily="2" charset="-122"/>
                <a:sym typeface="+mn-ea"/>
              </a:rPr>
              <a:t>使用牙线清洁牙齿缝隙</a:t>
            </a:r>
            <a:endParaRPr lang="en-US" altLang="zh-CN" sz="3800" b="1" dirty="0">
              <a:ln w="28575">
                <a:solidFill>
                  <a:srgbClr val="F05461"/>
                </a:solidFill>
              </a:ln>
              <a:solidFill>
                <a:srgbClr val="F05461"/>
              </a:solidFill>
              <a:latin typeface="三极正极黑简体" panose="00000500000000000000" pitchFamily="2" charset="-122"/>
              <a:ea typeface="三极正极黑简体" panose="00000500000000000000" pitchFamily="2" charset="-122"/>
            </a:endParaRPr>
          </a:p>
        </p:txBody>
      </p:sp>
      <p:pic>
        <p:nvPicPr>
          <p:cNvPr id="6" name="图片 5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54720" y="238760"/>
            <a:ext cx="2158365" cy="1488440"/>
          </a:xfrm>
          <a:prstGeom prst="rect">
            <a:avLst/>
          </a:prstGeom>
        </p:spPr>
      </p:pic>
      <p:pic>
        <p:nvPicPr>
          <p:cNvPr id="8" name="图片 7" descr="4"/>
          <p:cNvPicPr>
            <a:picLocks noChangeAspect="1"/>
          </p:cNvPicPr>
          <p:nvPr/>
        </p:nvPicPr>
        <p:blipFill>
          <a:blip r:embed="rId2"/>
          <a:srcRect r="49866" b="366"/>
          <a:stretch>
            <a:fillRect/>
          </a:stretch>
        </p:blipFill>
        <p:spPr>
          <a:xfrm>
            <a:off x="748030" y="1727200"/>
            <a:ext cx="4559935" cy="3989705"/>
          </a:xfrm>
          <a:prstGeom prst="rect">
            <a:avLst/>
          </a:prstGeom>
        </p:spPr>
      </p:pic>
      <p:pic>
        <p:nvPicPr>
          <p:cNvPr id="9" name="图片 8" descr="4"/>
          <p:cNvPicPr>
            <a:picLocks noChangeAspect="1"/>
          </p:cNvPicPr>
          <p:nvPr/>
        </p:nvPicPr>
        <p:blipFill>
          <a:blip r:embed="rId2"/>
          <a:srcRect l="50264" t="11421" r="82" b="11692"/>
          <a:stretch>
            <a:fillRect/>
          </a:stretch>
        </p:blipFill>
        <p:spPr>
          <a:xfrm>
            <a:off x="7049135" y="4464685"/>
            <a:ext cx="2661920" cy="18148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游戏机, 文字, 电脑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0777" y="-2673223"/>
            <a:ext cx="6870446" cy="12192000"/>
          </a:xfrm>
          <a:prstGeom prst="rect">
            <a:avLst/>
          </a:prstGeom>
        </p:spPr>
      </p:pic>
      <p:pic>
        <p:nvPicPr>
          <p:cNvPr id="6" name="图片 5" descr="图片包含 游戏机, 乐高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 flipH="1">
            <a:off x="2660776" y="-2673224"/>
            <a:ext cx="6870446" cy="12192002"/>
          </a:xfrm>
          <a:custGeom>
            <a:avLst/>
            <a:gdLst>
              <a:gd name="connsiteX0" fmla="*/ 2792171 w 6870446"/>
              <a:gd name="connsiteY0" fmla="*/ 9345082 h 12192002"/>
              <a:gd name="connsiteX1" fmla="*/ 4571983 w 6870446"/>
              <a:gd name="connsiteY1" fmla="*/ 10985132 h 12192002"/>
              <a:gd name="connsiteX2" fmla="*/ 6351795 w 6870446"/>
              <a:gd name="connsiteY2" fmla="*/ 9345082 h 12192002"/>
              <a:gd name="connsiteX3" fmla="*/ 4571983 w 6870446"/>
              <a:gd name="connsiteY3" fmla="*/ 7705032 h 12192002"/>
              <a:gd name="connsiteX4" fmla="*/ 2792171 w 6870446"/>
              <a:gd name="connsiteY4" fmla="*/ 9345082 h 12192002"/>
              <a:gd name="connsiteX5" fmla="*/ 0 w 6870446"/>
              <a:gd name="connsiteY5" fmla="*/ 12192002 h 12192002"/>
              <a:gd name="connsiteX6" fmla="*/ 0 w 6870446"/>
              <a:gd name="connsiteY6" fmla="*/ 0 h 12192002"/>
              <a:gd name="connsiteX7" fmla="*/ 6870446 w 6870446"/>
              <a:gd name="connsiteY7" fmla="*/ 0 h 12192002"/>
              <a:gd name="connsiteX8" fmla="*/ 6870446 w 6870446"/>
              <a:gd name="connsiteY8" fmla="*/ 12192002 h 1219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70446" h="12192002">
                <a:moveTo>
                  <a:pt x="2792171" y="9345082"/>
                </a:moveTo>
                <a:cubicBezTo>
                  <a:pt x="2792171" y="10250857"/>
                  <a:pt x="3589020" y="10985132"/>
                  <a:pt x="4571983" y="10985132"/>
                </a:cubicBezTo>
                <a:cubicBezTo>
                  <a:pt x="5554946" y="10985132"/>
                  <a:pt x="6351795" y="10250857"/>
                  <a:pt x="6351795" y="9345082"/>
                </a:cubicBezTo>
                <a:cubicBezTo>
                  <a:pt x="6351795" y="8439307"/>
                  <a:pt x="5554946" y="7705032"/>
                  <a:pt x="4571983" y="7705032"/>
                </a:cubicBezTo>
                <a:cubicBezTo>
                  <a:pt x="3589020" y="7705032"/>
                  <a:pt x="2792171" y="8439307"/>
                  <a:pt x="2792171" y="9345082"/>
                </a:cubicBezTo>
                <a:close/>
                <a:moveTo>
                  <a:pt x="0" y="12192002"/>
                </a:moveTo>
                <a:lnTo>
                  <a:pt x="0" y="0"/>
                </a:lnTo>
                <a:lnTo>
                  <a:pt x="6870446" y="0"/>
                </a:lnTo>
                <a:lnTo>
                  <a:pt x="6870446" y="12192002"/>
                </a:lnTo>
                <a:close/>
              </a:path>
            </a:pathLst>
          </a:custGeom>
        </p:spPr>
      </p:pic>
      <p:sp>
        <p:nvSpPr>
          <p:cNvPr id="7" name="对话气泡: 圆角矩形 6"/>
          <p:cNvSpPr/>
          <p:nvPr/>
        </p:nvSpPr>
        <p:spPr>
          <a:xfrm>
            <a:off x="1458686" y="1349828"/>
            <a:ext cx="8926285" cy="3210741"/>
          </a:xfrm>
          <a:prstGeom prst="wedgeRoundRectCallout">
            <a:avLst>
              <a:gd name="adj1" fmla="val -28150"/>
              <a:gd name="adj2" fmla="val 59589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222470" y="1742988"/>
            <a:ext cx="9398000" cy="983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5800" b="1" dirty="0">
                <a:ln w="28575">
                  <a:solidFill>
                    <a:srgbClr val="F05461"/>
                  </a:solidFill>
                </a:ln>
                <a:solidFill>
                  <a:srgbClr val="F05461"/>
                </a:solidFill>
                <a:latin typeface="三极正极黑简体" panose="00000500000000000000" pitchFamily="2" charset="-122"/>
                <a:ea typeface="三极正极黑简体" panose="00000500000000000000" pitchFamily="2" charset="-122"/>
              </a:rPr>
              <a:t>健康饮食，限糖减酸</a:t>
            </a:r>
            <a:endParaRPr lang="en-US" altLang="zh-CN" sz="5800" b="1" dirty="0">
              <a:ln w="28575">
                <a:solidFill>
                  <a:srgbClr val="F05461"/>
                </a:solidFill>
              </a:ln>
              <a:solidFill>
                <a:srgbClr val="F05461"/>
              </a:solidFill>
              <a:latin typeface="三极正极黑简体" panose="00000500000000000000" pitchFamily="2" charset="-122"/>
              <a:ea typeface="三极正极黑简体" panose="00000500000000000000" pitchFamily="2" charset="-122"/>
            </a:endParaRPr>
          </a:p>
        </p:txBody>
      </p:sp>
      <p:cxnSp>
        <p:nvCxnSpPr>
          <p:cNvPr id="15" name="直接连接符 14"/>
          <p:cNvCxnSpPr/>
          <p:nvPr/>
        </p:nvCxnSpPr>
        <p:spPr>
          <a:xfrm flipH="1">
            <a:off x="1504358" y="2231903"/>
            <a:ext cx="633095" cy="5080"/>
          </a:xfrm>
          <a:prstGeom prst="line">
            <a:avLst/>
          </a:prstGeom>
          <a:ln w="28575">
            <a:solidFill>
              <a:srgbClr val="00B0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2079625" y="2880360"/>
            <a:ext cx="8032115" cy="89154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7200" b="1">
                <a:ln w="28575">
                  <a:solidFill>
                    <a:srgbClr val="00B09D"/>
                  </a:solidFill>
                </a:ln>
                <a:solidFill>
                  <a:srgbClr val="00B09D"/>
                </a:solidFill>
                <a:latin typeface="三极正极黑简体" panose="00000500000000000000" pitchFamily="2" charset="-122"/>
                <a:ea typeface="三极正极黑简体" panose="00000500000000000000" pitchFamily="2" charset="-122"/>
              </a:defRPr>
            </a:lvl1pPr>
          </a:lstStyle>
          <a:p>
            <a:pPr algn="ctr"/>
            <a:r>
              <a:rPr lang="zh-CN" altLang="en-US" sz="2600" b="0" spc="500" dirty="0">
                <a:sym typeface="+mn-lt"/>
              </a:rPr>
              <a:t>经常摄入过多的含糖食品或碳酸饮料，会引发龋病或产生牙齿敏感。 </a:t>
            </a:r>
            <a:endParaRPr lang="zh-CN" altLang="en-US" sz="2600" b="0" spc="500" dirty="0">
              <a:sym typeface="+mn-lt"/>
            </a:endParaRPr>
          </a:p>
        </p:txBody>
      </p:sp>
      <p:cxnSp>
        <p:nvCxnSpPr>
          <p:cNvPr id="2" name="直接连接符 1"/>
          <p:cNvCxnSpPr/>
          <p:nvPr/>
        </p:nvCxnSpPr>
        <p:spPr>
          <a:xfrm flipH="1">
            <a:off x="9689508" y="2226823"/>
            <a:ext cx="633095" cy="5080"/>
          </a:xfrm>
          <a:prstGeom prst="line">
            <a:avLst/>
          </a:prstGeom>
          <a:ln w="28575">
            <a:solidFill>
              <a:srgbClr val="00B0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椭圆 33"/>
          <p:cNvSpPr/>
          <p:nvPr/>
        </p:nvSpPr>
        <p:spPr>
          <a:xfrm>
            <a:off x="5585460" y="1070138"/>
            <a:ext cx="673100" cy="673100"/>
          </a:xfrm>
          <a:prstGeom prst="ellipse">
            <a:avLst/>
          </a:prstGeom>
          <a:solidFill>
            <a:srgbClr val="00B0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 dirty="0">
                <a:solidFill>
                  <a:schemeClr val="bg1"/>
                </a:solidFill>
              </a:rPr>
              <a:t>03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215" y="3509010"/>
            <a:ext cx="3155950" cy="27768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930525" y="2766695"/>
            <a:ext cx="3642995" cy="2399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9D"/>
                </a:solidFill>
                <a:effectLst/>
                <a:uLnTx/>
                <a:uFillTx/>
                <a:latin typeface="Adobe Arabic" panose="02040503050201020203"/>
                <a:ea typeface="微软雅黑" panose="020B0503020204020204" charset="-122"/>
                <a:cs typeface="+mn-ea"/>
                <a:sym typeface="+mn-lt"/>
              </a:rPr>
              <a:t>青少年应少吃含糖食品，少喝碳酸饮料，控制进糖总量，减少吃糖次数及糖在口腔停留的时间。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B09D"/>
              </a:solidFill>
              <a:effectLst/>
              <a:uLnTx/>
              <a:uFillTx/>
              <a:latin typeface="Adobe Arabic" panose="02040503050201020203"/>
              <a:ea typeface="微软雅黑" panose="020B050302020402020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9D"/>
                </a:solidFill>
                <a:effectLst/>
                <a:uLnTx/>
                <a:uFillTx/>
                <a:latin typeface="Adobe Arabic" panose="02040503050201020203"/>
                <a:ea typeface="微软雅黑" panose="020B0503020204020204" charset="-122"/>
                <a:cs typeface="+mn-ea"/>
                <a:sym typeface="+mn-lt"/>
              </a:rPr>
              <a:t>晚上睡前清洁口腔后不再进食。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B09D"/>
              </a:solidFill>
              <a:effectLst/>
              <a:uLnTx/>
              <a:uFillTx/>
              <a:latin typeface="Adobe Arabic" panose="02040503050201020203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50363" y="446077"/>
            <a:ext cx="11491274" cy="1159497"/>
          </a:xfrm>
          <a:prstGeom prst="rect">
            <a:avLst/>
          </a:prstGeom>
          <a:solidFill>
            <a:srgbClr val="00B09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卡通人物&#10;&#10;描述已自动生成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65" y="1848485"/>
            <a:ext cx="2089785" cy="316039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397095" y="641263"/>
            <a:ext cx="9398000" cy="67564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ctr"/>
            <a:r>
              <a:rPr lang="en-US" altLang="zh-CN" sz="3800" b="1" dirty="0">
                <a:ln w="28575">
                  <a:solidFill>
                    <a:srgbClr val="F05461"/>
                  </a:solidFill>
                </a:ln>
                <a:solidFill>
                  <a:srgbClr val="F05461"/>
                </a:solidFill>
                <a:latin typeface="三极正极黑简体" panose="00000500000000000000" pitchFamily="2" charset="-122"/>
                <a:ea typeface="三极正极黑简体" panose="00000500000000000000" pitchFamily="2" charset="-122"/>
                <a:sym typeface="+mn-ea"/>
              </a:rPr>
              <a:t>健康饮食，限糖减酸</a:t>
            </a:r>
            <a:endParaRPr lang="en-US" altLang="zh-CN" sz="3800" b="1" dirty="0">
              <a:ln w="28575">
                <a:solidFill>
                  <a:srgbClr val="F05461"/>
                </a:solidFill>
              </a:ln>
              <a:solidFill>
                <a:srgbClr val="F05461"/>
              </a:solidFill>
              <a:latin typeface="三极正极黑简体" panose="00000500000000000000" pitchFamily="2" charset="-122"/>
              <a:ea typeface="三极正极黑简体" panose="00000500000000000000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5534025" y="1241425"/>
            <a:ext cx="6670040" cy="3924300"/>
            <a:chOff x="8715" y="1685"/>
            <a:chExt cx="10504" cy="6180"/>
          </a:xfrm>
        </p:grpSpPr>
        <p:pic>
          <p:nvPicPr>
            <p:cNvPr id="3" name="图片 2" descr="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35" y="2730"/>
              <a:ext cx="6065" cy="4031"/>
            </a:xfrm>
            <a:prstGeom prst="rect">
              <a:avLst/>
            </a:prstGeom>
          </p:spPr>
        </p:pic>
        <p:sp>
          <p:nvSpPr>
            <p:cNvPr id="6" name="乘号 5"/>
            <p:cNvSpPr/>
            <p:nvPr/>
          </p:nvSpPr>
          <p:spPr>
            <a:xfrm>
              <a:off x="8715" y="1685"/>
              <a:ext cx="10505" cy="6181"/>
            </a:xfrm>
            <a:prstGeom prst="mathMultiply">
              <a:avLst>
                <a:gd name="adj1" fmla="val 7573"/>
              </a:avLst>
            </a:prstGeom>
            <a:solidFill>
              <a:srgbClr val="FF0000">
                <a:alpha val="61000"/>
              </a:srgbClr>
            </a:solidFill>
            <a:ln w="15875" cmpd="dbl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8" name="图片 7" descr="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3230" y="4612005"/>
            <a:ext cx="4152265" cy="19704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ldLvl="0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游戏机, 文字, 电脑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0777" y="-2673223"/>
            <a:ext cx="6870446" cy="12192000"/>
          </a:xfrm>
          <a:prstGeom prst="rect">
            <a:avLst/>
          </a:prstGeom>
        </p:spPr>
      </p:pic>
      <p:pic>
        <p:nvPicPr>
          <p:cNvPr id="6" name="图片 5" descr="图片包含 游戏机, 乐高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 flipH="1">
            <a:off x="2660776" y="-2673224"/>
            <a:ext cx="6870446" cy="12192002"/>
          </a:xfrm>
          <a:custGeom>
            <a:avLst/>
            <a:gdLst>
              <a:gd name="connsiteX0" fmla="*/ 2792171 w 6870446"/>
              <a:gd name="connsiteY0" fmla="*/ 9345082 h 12192002"/>
              <a:gd name="connsiteX1" fmla="*/ 4571983 w 6870446"/>
              <a:gd name="connsiteY1" fmla="*/ 10985132 h 12192002"/>
              <a:gd name="connsiteX2" fmla="*/ 6351795 w 6870446"/>
              <a:gd name="connsiteY2" fmla="*/ 9345082 h 12192002"/>
              <a:gd name="connsiteX3" fmla="*/ 4571983 w 6870446"/>
              <a:gd name="connsiteY3" fmla="*/ 7705032 h 12192002"/>
              <a:gd name="connsiteX4" fmla="*/ 2792171 w 6870446"/>
              <a:gd name="connsiteY4" fmla="*/ 9345082 h 12192002"/>
              <a:gd name="connsiteX5" fmla="*/ 0 w 6870446"/>
              <a:gd name="connsiteY5" fmla="*/ 12192002 h 12192002"/>
              <a:gd name="connsiteX6" fmla="*/ 0 w 6870446"/>
              <a:gd name="connsiteY6" fmla="*/ 0 h 12192002"/>
              <a:gd name="connsiteX7" fmla="*/ 6870446 w 6870446"/>
              <a:gd name="connsiteY7" fmla="*/ 0 h 12192002"/>
              <a:gd name="connsiteX8" fmla="*/ 6870446 w 6870446"/>
              <a:gd name="connsiteY8" fmla="*/ 12192002 h 1219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70446" h="12192002">
                <a:moveTo>
                  <a:pt x="2792171" y="9345082"/>
                </a:moveTo>
                <a:cubicBezTo>
                  <a:pt x="2792171" y="10250857"/>
                  <a:pt x="3589020" y="10985132"/>
                  <a:pt x="4571983" y="10985132"/>
                </a:cubicBezTo>
                <a:cubicBezTo>
                  <a:pt x="5554946" y="10985132"/>
                  <a:pt x="6351795" y="10250857"/>
                  <a:pt x="6351795" y="9345082"/>
                </a:cubicBezTo>
                <a:cubicBezTo>
                  <a:pt x="6351795" y="8439307"/>
                  <a:pt x="5554946" y="7705032"/>
                  <a:pt x="4571983" y="7705032"/>
                </a:cubicBezTo>
                <a:cubicBezTo>
                  <a:pt x="3589020" y="7705032"/>
                  <a:pt x="2792171" y="8439307"/>
                  <a:pt x="2792171" y="9345082"/>
                </a:cubicBezTo>
                <a:close/>
                <a:moveTo>
                  <a:pt x="0" y="12192002"/>
                </a:moveTo>
                <a:lnTo>
                  <a:pt x="0" y="0"/>
                </a:lnTo>
                <a:lnTo>
                  <a:pt x="6870446" y="0"/>
                </a:lnTo>
                <a:lnTo>
                  <a:pt x="6870446" y="12192002"/>
                </a:lnTo>
                <a:close/>
              </a:path>
            </a:pathLst>
          </a:custGeom>
        </p:spPr>
      </p:pic>
      <p:sp>
        <p:nvSpPr>
          <p:cNvPr id="7" name="对话气泡: 圆角矩形 6"/>
          <p:cNvSpPr/>
          <p:nvPr/>
        </p:nvSpPr>
        <p:spPr>
          <a:xfrm>
            <a:off x="935990" y="1254125"/>
            <a:ext cx="9970770" cy="3679825"/>
          </a:xfrm>
          <a:prstGeom prst="wedgeRoundRectCallout">
            <a:avLst>
              <a:gd name="adj1" fmla="val -28150"/>
              <a:gd name="adj2" fmla="val 59589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222470" y="1742988"/>
            <a:ext cx="9398000" cy="983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5800" b="1" dirty="0">
                <a:ln w="28575">
                  <a:solidFill>
                    <a:srgbClr val="F05461"/>
                  </a:solidFill>
                </a:ln>
                <a:solidFill>
                  <a:srgbClr val="F05461"/>
                </a:solidFill>
                <a:latin typeface="三极正极黑简体" panose="00000500000000000000" pitchFamily="2" charset="-122"/>
                <a:ea typeface="三极正极黑简体" panose="00000500000000000000" pitchFamily="2" charset="-122"/>
              </a:rPr>
              <a:t>适龄儿童进行窝沟封闭</a:t>
            </a:r>
            <a:endParaRPr lang="en-US" altLang="zh-CN" sz="5800" b="1" dirty="0">
              <a:ln w="28575">
                <a:solidFill>
                  <a:srgbClr val="F05461"/>
                </a:solidFill>
              </a:ln>
              <a:solidFill>
                <a:srgbClr val="F05461"/>
              </a:solidFill>
              <a:latin typeface="三极正极黑简体" panose="00000500000000000000" pitchFamily="2" charset="-122"/>
              <a:ea typeface="三极正极黑简体" panose="00000500000000000000" pitchFamily="2" charset="-122"/>
            </a:endParaRPr>
          </a:p>
        </p:txBody>
      </p:sp>
      <p:cxnSp>
        <p:nvCxnSpPr>
          <p:cNvPr id="15" name="直接连接符 14"/>
          <p:cNvCxnSpPr/>
          <p:nvPr/>
        </p:nvCxnSpPr>
        <p:spPr>
          <a:xfrm flipH="1">
            <a:off x="1504358" y="2231903"/>
            <a:ext cx="633095" cy="5080"/>
          </a:xfrm>
          <a:prstGeom prst="line">
            <a:avLst/>
          </a:prstGeom>
          <a:ln w="28575">
            <a:solidFill>
              <a:srgbClr val="00B0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1906270" y="2660015"/>
            <a:ext cx="8032115" cy="169164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7200" b="1">
                <a:ln w="28575">
                  <a:solidFill>
                    <a:srgbClr val="00B09D"/>
                  </a:solidFill>
                </a:ln>
                <a:solidFill>
                  <a:srgbClr val="00B09D"/>
                </a:solidFill>
                <a:latin typeface="三极正极黑简体" panose="00000500000000000000" pitchFamily="2" charset="-122"/>
                <a:ea typeface="三极正极黑简体" panose="00000500000000000000" pitchFamily="2" charset="-122"/>
              </a:defRPr>
            </a:lvl1pPr>
          </a:lstStyle>
          <a:p>
            <a:pPr algn="ctr"/>
            <a:r>
              <a:rPr lang="zh-CN" altLang="en-US" sz="2600" b="0" spc="500" dirty="0">
                <a:sym typeface="+mn-lt"/>
              </a:rPr>
              <a:t>窝沟封闭是预防窝沟龋的最有效方法，不产生创伤，不引起疼痛，是用高分子材料把牙齿的窝沟填平后，使牙面变得光滑易清洁，细菌不易存留，从而预防窝沟龋。 </a:t>
            </a:r>
            <a:endParaRPr lang="zh-CN" altLang="en-US" sz="2600" b="0" spc="500" dirty="0">
              <a:sym typeface="+mn-lt"/>
            </a:endParaRPr>
          </a:p>
        </p:txBody>
      </p:sp>
      <p:cxnSp>
        <p:nvCxnSpPr>
          <p:cNvPr id="2" name="直接连接符 1"/>
          <p:cNvCxnSpPr/>
          <p:nvPr/>
        </p:nvCxnSpPr>
        <p:spPr>
          <a:xfrm flipH="1">
            <a:off x="9689508" y="2226823"/>
            <a:ext cx="633095" cy="5080"/>
          </a:xfrm>
          <a:prstGeom prst="line">
            <a:avLst/>
          </a:prstGeom>
          <a:ln w="28575">
            <a:solidFill>
              <a:srgbClr val="00B0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椭圆 33"/>
          <p:cNvSpPr/>
          <p:nvPr/>
        </p:nvSpPr>
        <p:spPr>
          <a:xfrm>
            <a:off x="5585460" y="1070138"/>
            <a:ext cx="673100" cy="673100"/>
          </a:xfrm>
          <a:prstGeom prst="ellipse">
            <a:avLst/>
          </a:prstGeom>
          <a:solidFill>
            <a:srgbClr val="00B0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 dirty="0">
                <a:solidFill>
                  <a:schemeClr val="bg1"/>
                </a:solidFill>
              </a:rPr>
              <a:t>04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pic>
        <p:nvPicPr>
          <p:cNvPr id="3" name="图片 2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7695" y="3612515"/>
            <a:ext cx="1204595" cy="1031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628,&quot;width&quot;:3168.9448818897636}"/>
</p:tagLst>
</file>

<file path=ppt/tags/tag2.xml><?xml version="1.0" encoding="utf-8"?>
<p:tagLst xmlns:p="http://schemas.openxmlformats.org/presentationml/2006/main">
  <p:tag name="KSO_WM_UNIT_PLACING_PICTURE_USER_VIEWPORT" val="{&quot;height&quot;:6570.2173228346455,&quot;width&quot;:11441.792125984251}"/>
</p:tagLst>
</file>

<file path=ppt/tags/tag3.xml><?xml version="1.0" encoding="utf-8"?>
<p:tagLst xmlns:p="http://schemas.openxmlformats.org/presentationml/2006/main">
  <p:tag name="KSO_WM_UNIT_PLACING_PICTURE_USER_VIEWPORT" val="{&quot;height&quot;:3094,&quot;width&quot;:3118}"/>
</p:tagLst>
</file>

<file path=ppt/tags/tag4.xml><?xml version="1.0" encoding="utf-8"?>
<p:tagLst xmlns:p="http://schemas.openxmlformats.org/presentationml/2006/main">
  <p:tag name="ISPRING_PRESENTATION_TITLE" val="PowerPoint 演示文稿"/>
  <p:tag name="COMMONDATA" val="eyJoZGlkIjoiYTc2ZGZiNzZiNDVlOGViOWVmM2JhOTY0NGJkNjUyYzg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1295</Words>
  <Application>WPS 演示</Application>
  <PresentationFormat>宽屏</PresentationFormat>
  <Paragraphs>143</Paragraphs>
  <Slides>19</Slides>
  <Notes>23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3" baseType="lpstr">
      <vt:lpstr>Arial</vt:lpstr>
      <vt:lpstr>宋体</vt:lpstr>
      <vt:lpstr>Wingdings</vt:lpstr>
      <vt:lpstr>汉仪铸字木头人W</vt:lpstr>
      <vt:lpstr>Adobe Arabic</vt:lpstr>
      <vt:lpstr>微软雅黑</vt:lpstr>
      <vt:lpstr>DejaVu Math TeX Gyre</vt:lpstr>
      <vt:lpstr>三极正极黑简体</vt:lpstr>
      <vt:lpstr>黑体</vt:lpstr>
      <vt:lpstr>等线</vt:lpstr>
      <vt:lpstr>Arial Unicode MS</vt:lpstr>
      <vt:lpstr>等线 Light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Ouchman</cp:lastModifiedBy>
  <cp:revision>53</cp:revision>
  <dcterms:created xsi:type="dcterms:W3CDTF">2020-01-07T06:56:00Z</dcterms:created>
  <dcterms:modified xsi:type="dcterms:W3CDTF">2022-09-12T13:21:13Z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E68B40862F5A47C1BBD34603D83C3CA5</vt:lpwstr>
  </property>
  <property fmtid="{D5CDD505-2E9C-101B-9397-08002B2CF9AE}" pid="3" name="KSOProductBuildVer">
    <vt:lpwstr>2052-11.1.0.12116</vt:lpwstr>
  </property>
</Properties>
</file>